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x="18288000" cy="10287000"/>
  <p:notesSz cx="6858000" cy="9144000"/>
  <p:embeddedFontLst>
    <p:embeddedFont>
      <p:font typeface="Boulder" charset="1" panose="00000000000000000000"/>
      <p:regular r:id="rId88"/>
    </p:embeddedFont>
    <p:embeddedFont>
      <p:font typeface="Lazydog" charset="1" panose="00000000000000000000"/>
      <p:regular r:id="rId89"/>
    </p:embeddedFont>
    <p:embeddedFont>
      <p:font typeface="Quicksand Bold" charset="1" panose="00000000000000000000"/>
      <p:regular r:id="rId90"/>
    </p:embeddedFont>
    <p:embeddedFont>
      <p:font typeface="Canva Sans" charset="1" panose="020B0503030501040103"/>
      <p:regular r:id="rId91"/>
    </p:embeddedFont>
    <p:embeddedFont>
      <p:font typeface="Canva Sans Bold" charset="1" panose="020B0803030501040103"/>
      <p:regular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slides/slide4.xml" Type="http://schemas.openxmlformats.org/officeDocument/2006/relationships/slide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24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22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8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2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4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7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8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0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8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0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1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2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Relationship Id="rId7" Target="../media/image85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6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7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8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2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3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4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5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6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7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7.png" Type="http://schemas.openxmlformats.org/officeDocument/2006/relationships/image"/><Relationship Id="rId5" Target="../media/image98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9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1.png" Type="http://schemas.openxmlformats.org/officeDocument/2006/relationships/image"/><Relationship Id="rId5" Target="../media/image102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6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7.png" Type="http://schemas.openxmlformats.org/officeDocument/2006/relationships/image"/><Relationship Id="rId5" Target="../media/image108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9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0.png" Type="http://schemas.openxmlformats.org/officeDocument/2006/relationships/image"/><Relationship Id="rId5" Target="../media/image111.jpe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9.png" Type="http://schemas.openxmlformats.org/officeDocument/2006/relationships/image"/><Relationship Id="rId5" Target="../media/image112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4.png" Type="http://schemas.openxmlformats.org/officeDocument/2006/relationships/image"/><Relationship Id="rId5" Target="../media/image113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24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2.png" Type="http://schemas.openxmlformats.org/officeDocument/2006/relationships/image"/><Relationship Id="rId5" Target="../media/image116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7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8.jpeg" Type="http://schemas.openxmlformats.org/officeDocument/2006/relationships/image"/><Relationship Id="rId5" Target="../media/image119.jpeg" Type="http://schemas.openxmlformats.org/officeDocument/2006/relationships/image"/><Relationship Id="rId6" Target="../media/image1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24.png" Type="http://schemas.openxmlformats.org/officeDocument/2006/relationships/image"/><Relationship Id="rId6" Target="../media/image29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690415" y="3543935"/>
            <a:ext cx="10907169" cy="329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ComprehensIve AnalysIs of MovIe Datasets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150273">
            <a:off x="-323750" y="6458164"/>
            <a:ext cx="4822530" cy="3074363"/>
          </a:xfrm>
          <a:custGeom>
            <a:avLst/>
            <a:gdLst/>
            <a:ahLst/>
            <a:cxnLst/>
            <a:rect r="r" b="b" t="t" l="l"/>
            <a:pathLst>
              <a:path h="3074363" w="4822530">
                <a:moveTo>
                  <a:pt x="0" y="0"/>
                </a:moveTo>
                <a:lnTo>
                  <a:pt x="4822530" y="0"/>
                </a:lnTo>
                <a:lnTo>
                  <a:pt x="4822530" y="3074363"/>
                </a:lnTo>
                <a:lnTo>
                  <a:pt x="0" y="307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967796">
            <a:off x="13917677" y="5756207"/>
            <a:ext cx="4099370" cy="4114800"/>
          </a:xfrm>
          <a:custGeom>
            <a:avLst/>
            <a:gdLst/>
            <a:ahLst/>
            <a:cxnLst/>
            <a:rect r="r" b="b" t="t" l="l"/>
            <a:pathLst>
              <a:path h="4114800" w="4099370">
                <a:moveTo>
                  <a:pt x="0" y="0"/>
                </a:moveTo>
                <a:lnTo>
                  <a:pt x="4099370" y="0"/>
                </a:lnTo>
                <a:lnTo>
                  <a:pt x="409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69966">
            <a:off x="-766579" y="147706"/>
            <a:ext cx="7315200" cy="2819677"/>
          </a:xfrm>
          <a:custGeom>
            <a:avLst/>
            <a:gdLst/>
            <a:ahLst/>
            <a:cxnLst/>
            <a:rect r="r" b="b" t="t" l="l"/>
            <a:pathLst>
              <a:path h="2819677" w="7315200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397118">
            <a:off x="12134822" y="634819"/>
            <a:ext cx="6199017" cy="2650080"/>
          </a:xfrm>
          <a:custGeom>
            <a:avLst/>
            <a:gdLst/>
            <a:ahLst/>
            <a:cxnLst/>
            <a:rect r="r" b="b" t="t" l="l"/>
            <a:pathLst>
              <a:path h="2650080" w="6199017">
                <a:moveTo>
                  <a:pt x="0" y="0"/>
                </a:moveTo>
                <a:lnTo>
                  <a:pt x="6199017" y="0"/>
                </a:lnTo>
                <a:lnTo>
                  <a:pt x="6199017" y="2650080"/>
                </a:lnTo>
                <a:lnTo>
                  <a:pt x="0" y="2650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50273">
            <a:off x="-323750" y="6458164"/>
            <a:ext cx="4822530" cy="3074363"/>
          </a:xfrm>
          <a:custGeom>
            <a:avLst/>
            <a:gdLst/>
            <a:ahLst/>
            <a:cxnLst/>
            <a:rect r="r" b="b" t="t" l="l"/>
            <a:pathLst>
              <a:path h="3074363" w="4822530">
                <a:moveTo>
                  <a:pt x="0" y="0"/>
                </a:moveTo>
                <a:lnTo>
                  <a:pt x="4822530" y="0"/>
                </a:lnTo>
                <a:lnTo>
                  <a:pt x="4822530" y="3074363"/>
                </a:lnTo>
                <a:lnTo>
                  <a:pt x="0" y="3074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25016" y="0"/>
            <a:ext cx="20697110" cy="13751241"/>
            <a:chOff x="0" y="0"/>
            <a:chExt cx="27596147" cy="18334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409636" y="-395913"/>
            <a:ext cx="7820158" cy="2033578"/>
            <a:chOff x="0" y="0"/>
            <a:chExt cx="2059630" cy="535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9630" cy="535593"/>
            </a:xfrm>
            <a:custGeom>
              <a:avLst/>
              <a:gdLst/>
              <a:ahLst/>
              <a:cxnLst/>
              <a:rect r="r" b="b" t="t" l="l"/>
              <a:pathLst>
                <a:path h="535593" w="205963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842126" y="1973397"/>
            <a:ext cx="6603747" cy="3698099"/>
          </a:xfrm>
          <a:custGeom>
            <a:avLst/>
            <a:gdLst/>
            <a:ahLst/>
            <a:cxnLst/>
            <a:rect r="r" b="b" t="t" l="l"/>
            <a:pathLst>
              <a:path h="3698099" w="6603747">
                <a:moveTo>
                  <a:pt x="0" y="0"/>
                </a:moveTo>
                <a:lnTo>
                  <a:pt x="6603748" y="0"/>
                </a:lnTo>
                <a:lnTo>
                  <a:pt x="6603748" y="3698098"/>
                </a:lnTo>
                <a:lnTo>
                  <a:pt x="0" y="3698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40737" y="6398584"/>
            <a:ext cx="10565605" cy="1691937"/>
          </a:xfrm>
          <a:custGeom>
            <a:avLst/>
            <a:gdLst/>
            <a:ahLst/>
            <a:cxnLst/>
            <a:rect r="r" b="b" t="t" l="l"/>
            <a:pathLst>
              <a:path h="1691937" w="10565605">
                <a:moveTo>
                  <a:pt x="0" y="0"/>
                </a:moveTo>
                <a:lnTo>
                  <a:pt x="10565605" y="0"/>
                </a:lnTo>
                <a:lnTo>
                  <a:pt x="10565605" y="1691937"/>
                </a:lnTo>
                <a:lnTo>
                  <a:pt x="0" y="1691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025194" y="7133337"/>
            <a:ext cx="1630757" cy="957183"/>
          </a:xfrm>
          <a:custGeom>
            <a:avLst/>
            <a:gdLst/>
            <a:ahLst/>
            <a:cxnLst/>
            <a:rect r="r" b="b" t="t" l="l"/>
            <a:pathLst>
              <a:path h="957183" w="1630757">
                <a:moveTo>
                  <a:pt x="0" y="0"/>
                </a:moveTo>
                <a:lnTo>
                  <a:pt x="1630757" y="0"/>
                </a:lnTo>
                <a:lnTo>
                  <a:pt x="1630757" y="957184"/>
                </a:lnTo>
                <a:lnTo>
                  <a:pt x="0" y="957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723514" y="318934"/>
            <a:ext cx="6709589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5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1397118">
            <a:off x="12134822" y="634819"/>
            <a:ext cx="6199017" cy="2650080"/>
          </a:xfrm>
          <a:custGeom>
            <a:avLst/>
            <a:gdLst/>
            <a:ahLst/>
            <a:cxnLst/>
            <a:rect r="r" b="b" t="t" l="l"/>
            <a:pathLst>
              <a:path h="2650080" w="6199017">
                <a:moveTo>
                  <a:pt x="0" y="0"/>
                </a:moveTo>
                <a:lnTo>
                  <a:pt x="6199017" y="0"/>
                </a:lnTo>
                <a:lnTo>
                  <a:pt x="6199017" y="2650080"/>
                </a:lnTo>
                <a:lnTo>
                  <a:pt x="0" y="2650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395913"/>
            <a:ext cx="7820158" cy="2033578"/>
            <a:chOff x="0" y="0"/>
            <a:chExt cx="2059630" cy="535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9630" cy="535593"/>
            </a:xfrm>
            <a:custGeom>
              <a:avLst/>
              <a:gdLst/>
              <a:ahLst/>
              <a:cxnLst/>
              <a:rect r="r" b="b" t="t" l="l"/>
              <a:pathLst>
                <a:path h="535593" w="205963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986075" y="2151892"/>
            <a:ext cx="5938675" cy="2991608"/>
          </a:xfrm>
          <a:custGeom>
            <a:avLst/>
            <a:gdLst/>
            <a:ahLst/>
            <a:cxnLst/>
            <a:rect r="r" b="b" t="t" l="l"/>
            <a:pathLst>
              <a:path h="2991608" w="5938675">
                <a:moveTo>
                  <a:pt x="0" y="0"/>
                </a:moveTo>
                <a:lnTo>
                  <a:pt x="5938675" y="0"/>
                </a:lnTo>
                <a:lnTo>
                  <a:pt x="5938675" y="2991608"/>
                </a:lnTo>
                <a:lnTo>
                  <a:pt x="0" y="2991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99243" y="5657850"/>
            <a:ext cx="9089513" cy="4360283"/>
          </a:xfrm>
          <a:custGeom>
            <a:avLst/>
            <a:gdLst/>
            <a:ahLst/>
            <a:cxnLst/>
            <a:rect r="r" b="b" t="t" l="l"/>
            <a:pathLst>
              <a:path h="4360283" w="9089513">
                <a:moveTo>
                  <a:pt x="0" y="0"/>
                </a:moveTo>
                <a:lnTo>
                  <a:pt x="9089514" y="0"/>
                </a:lnTo>
                <a:lnTo>
                  <a:pt x="9089514" y="4360283"/>
                </a:lnTo>
                <a:lnTo>
                  <a:pt x="0" y="4360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723514" y="318934"/>
            <a:ext cx="6709589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6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967796">
            <a:off x="14280765" y="6440127"/>
            <a:ext cx="4099370" cy="4114800"/>
          </a:xfrm>
          <a:custGeom>
            <a:avLst/>
            <a:gdLst/>
            <a:ahLst/>
            <a:cxnLst/>
            <a:rect r="r" b="b" t="t" l="l"/>
            <a:pathLst>
              <a:path h="4114800" w="4099370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95029" y="-1724108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687940" y="1123950"/>
            <a:ext cx="10912120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DATA ENGINEERING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64309" y="2678204"/>
            <a:ext cx="1642353" cy="1642353"/>
            <a:chOff x="0" y="0"/>
            <a:chExt cx="2189804" cy="218980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693661" y="123825"/>
              <a:ext cx="802481" cy="1899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4309" y="6968622"/>
            <a:ext cx="1642353" cy="164235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83203" y="7092447"/>
            <a:ext cx="804565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19316" y="3063453"/>
            <a:ext cx="14768684" cy="9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data understanding and cleansing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19316" y="7353871"/>
            <a:ext cx="9080040" cy="9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feature engineering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64309" y="4823413"/>
            <a:ext cx="1642353" cy="164235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511168" y="5208662"/>
            <a:ext cx="5957346" cy="9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Data Merge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83203" y="4947238"/>
            <a:ext cx="804565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64678" y="-1179623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506893" y="2024444"/>
            <a:ext cx="8865004" cy="5717927"/>
          </a:xfrm>
          <a:custGeom>
            <a:avLst/>
            <a:gdLst/>
            <a:ahLst/>
            <a:cxnLst/>
            <a:rect r="r" b="b" t="t" l="l"/>
            <a:pathLst>
              <a:path h="5717927" w="8865004">
                <a:moveTo>
                  <a:pt x="0" y="0"/>
                </a:moveTo>
                <a:lnTo>
                  <a:pt x="8865004" y="0"/>
                </a:lnTo>
                <a:lnTo>
                  <a:pt x="8865004" y="5717927"/>
                </a:lnTo>
                <a:lnTo>
                  <a:pt x="0" y="5717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58509" y="8319817"/>
            <a:ext cx="5761773" cy="1498309"/>
            <a:chOff x="0" y="0"/>
            <a:chExt cx="1517504" cy="3946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17504" cy="394616"/>
            </a:xfrm>
            <a:custGeom>
              <a:avLst/>
              <a:gdLst/>
              <a:ahLst/>
              <a:cxnLst/>
              <a:rect r="r" b="b" t="t" l="l"/>
              <a:pathLst>
                <a:path h="394616" w="1517504">
                  <a:moveTo>
                    <a:pt x="68527" y="0"/>
                  </a:moveTo>
                  <a:lnTo>
                    <a:pt x="1448977" y="0"/>
                  </a:lnTo>
                  <a:cubicBezTo>
                    <a:pt x="1486823" y="0"/>
                    <a:pt x="1517504" y="30681"/>
                    <a:pt x="1517504" y="68527"/>
                  </a:cubicBezTo>
                  <a:lnTo>
                    <a:pt x="1517504" y="326089"/>
                  </a:lnTo>
                  <a:cubicBezTo>
                    <a:pt x="1517504" y="344264"/>
                    <a:pt x="1510284" y="361694"/>
                    <a:pt x="1497433" y="374545"/>
                  </a:cubicBezTo>
                  <a:cubicBezTo>
                    <a:pt x="1484581" y="387397"/>
                    <a:pt x="1467151" y="394616"/>
                    <a:pt x="1448977" y="394616"/>
                  </a:cubicBezTo>
                  <a:lnTo>
                    <a:pt x="68527" y="394616"/>
                  </a:lnTo>
                  <a:cubicBezTo>
                    <a:pt x="30681" y="394616"/>
                    <a:pt x="0" y="363936"/>
                    <a:pt x="0" y="326089"/>
                  </a:cubicBezTo>
                  <a:lnTo>
                    <a:pt x="0" y="68527"/>
                  </a:lnTo>
                  <a:cubicBezTo>
                    <a:pt x="0" y="30681"/>
                    <a:pt x="30681" y="0"/>
                    <a:pt x="68527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17504" cy="432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318084" y="468874"/>
            <a:ext cx="5242623" cy="1241244"/>
          </a:xfrm>
          <a:custGeom>
            <a:avLst/>
            <a:gdLst/>
            <a:ahLst/>
            <a:cxnLst/>
            <a:rect r="r" b="b" t="t" l="l"/>
            <a:pathLst>
              <a:path h="1241244" w="5242623">
                <a:moveTo>
                  <a:pt x="0" y="0"/>
                </a:moveTo>
                <a:lnTo>
                  <a:pt x="5242623" y="0"/>
                </a:lnTo>
                <a:lnTo>
                  <a:pt x="5242623" y="1241245"/>
                </a:lnTo>
                <a:lnTo>
                  <a:pt x="0" y="1241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895426" y="8623201"/>
            <a:ext cx="408793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Missing values percentage for a number of features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2409636" y="-191982"/>
            <a:ext cx="8323329" cy="2229256"/>
            <a:chOff x="0" y="0"/>
            <a:chExt cx="2192153" cy="5871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92153" cy="587129"/>
            </a:xfrm>
            <a:custGeom>
              <a:avLst/>
              <a:gdLst/>
              <a:ahLst/>
              <a:cxnLst/>
              <a:rect r="r" b="b" t="t" l="l"/>
              <a:pathLst>
                <a:path h="587129" w="2192153">
                  <a:moveTo>
                    <a:pt x="47437" y="0"/>
                  </a:moveTo>
                  <a:lnTo>
                    <a:pt x="2144715" y="0"/>
                  </a:lnTo>
                  <a:cubicBezTo>
                    <a:pt x="2157296" y="0"/>
                    <a:pt x="2169362" y="4998"/>
                    <a:pt x="2178259" y="13894"/>
                  </a:cubicBezTo>
                  <a:cubicBezTo>
                    <a:pt x="2187155" y="22790"/>
                    <a:pt x="2192153" y="34856"/>
                    <a:pt x="2192153" y="47437"/>
                  </a:cubicBezTo>
                  <a:lnTo>
                    <a:pt x="2192153" y="539692"/>
                  </a:lnTo>
                  <a:cubicBezTo>
                    <a:pt x="2192153" y="552273"/>
                    <a:pt x="2187155" y="564339"/>
                    <a:pt x="2178259" y="573235"/>
                  </a:cubicBezTo>
                  <a:cubicBezTo>
                    <a:pt x="2169362" y="582131"/>
                    <a:pt x="2157296" y="587129"/>
                    <a:pt x="2144715" y="587129"/>
                  </a:cubicBezTo>
                  <a:lnTo>
                    <a:pt x="47437" y="587129"/>
                  </a:lnTo>
                  <a:cubicBezTo>
                    <a:pt x="34856" y="587129"/>
                    <a:pt x="22790" y="582131"/>
                    <a:pt x="13894" y="573235"/>
                  </a:cubicBezTo>
                  <a:cubicBezTo>
                    <a:pt x="4998" y="564339"/>
                    <a:pt x="0" y="552273"/>
                    <a:pt x="0" y="539692"/>
                  </a:cubicBezTo>
                  <a:lnTo>
                    <a:pt x="0" y="47437"/>
                  </a:lnTo>
                  <a:cubicBezTo>
                    <a:pt x="0" y="34856"/>
                    <a:pt x="4998" y="22790"/>
                    <a:pt x="13894" y="13894"/>
                  </a:cubicBezTo>
                  <a:cubicBezTo>
                    <a:pt x="22790" y="4998"/>
                    <a:pt x="34856" y="0"/>
                    <a:pt x="47437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92153" cy="625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-456334" y="130165"/>
            <a:ext cx="6709589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 engIneerIng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4932586">
            <a:off x="-924871" y="6899915"/>
            <a:ext cx="4689852" cy="4338113"/>
          </a:xfrm>
          <a:custGeom>
            <a:avLst/>
            <a:gdLst/>
            <a:ahLst/>
            <a:cxnLst/>
            <a:rect r="r" b="b" t="t" l="l"/>
            <a:pathLst>
              <a:path h="4338113" w="4689852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3430" y="-418285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727448" y="412598"/>
            <a:ext cx="5242623" cy="1241244"/>
          </a:xfrm>
          <a:custGeom>
            <a:avLst/>
            <a:gdLst/>
            <a:ahLst/>
            <a:cxnLst/>
            <a:rect r="r" b="b" t="t" l="l"/>
            <a:pathLst>
              <a:path h="1241244" w="5242623">
                <a:moveTo>
                  <a:pt x="0" y="0"/>
                </a:moveTo>
                <a:lnTo>
                  <a:pt x="5242623" y="0"/>
                </a:lnTo>
                <a:lnTo>
                  <a:pt x="5242623" y="1241244"/>
                </a:lnTo>
                <a:lnTo>
                  <a:pt x="0" y="124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409636" y="-191982"/>
            <a:ext cx="8323329" cy="2229256"/>
            <a:chOff x="0" y="0"/>
            <a:chExt cx="2192153" cy="5871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2153" cy="587129"/>
            </a:xfrm>
            <a:custGeom>
              <a:avLst/>
              <a:gdLst/>
              <a:ahLst/>
              <a:cxnLst/>
              <a:rect r="r" b="b" t="t" l="l"/>
              <a:pathLst>
                <a:path h="587129" w="2192153">
                  <a:moveTo>
                    <a:pt x="47437" y="0"/>
                  </a:moveTo>
                  <a:lnTo>
                    <a:pt x="2144715" y="0"/>
                  </a:lnTo>
                  <a:cubicBezTo>
                    <a:pt x="2157296" y="0"/>
                    <a:pt x="2169362" y="4998"/>
                    <a:pt x="2178259" y="13894"/>
                  </a:cubicBezTo>
                  <a:cubicBezTo>
                    <a:pt x="2187155" y="22790"/>
                    <a:pt x="2192153" y="34856"/>
                    <a:pt x="2192153" y="47437"/>
                  </a:cubicBezTo>
                  <a:lnTo>
                    <a:pt x="2192153" y="539692"/>
                  </a:lnTo>
                  <a:cubicBezTo>
                    <a:pt x="2192153" y="552273"/>
                    <a:pt x="2187155" y="564339"/>
                    <a:pt x="2178259" y="573235"/>
                  </a:cubicBezTo>
                  <a:cubicBezTo>
                    <a:pt x="2169362" y="582131"/>
                    <a:pt x="2157296" y="587129"/>
                    <a:pt x="2144715" y="587129"/>
                  </a:cubicBezTo>
                  <a:lnTo>
                    <a:pt x="47437" y="587129"/>
                  </a:lnTo>
                  <a:cubicBezTo>
                    <a:pt x="34856" y="587129"/>
                    <a:pt x="22790" y="582131"/>
                    <a:pt x="13894" y="573235"/>
                  </a:cubicBezTo>
                  <a:cubicBezTo>
                    <a:pt x="4998" y="564339"/>
                    <a:pt x="0" y="552273"/>
                    <a:pt x="0" y="539692"/>
                  </a:cubicBezTo>
                  <a:lnTo>
                    <a:pt x="0" y="47437"/>
                  </a:lnTo>
                  <a:cubicBezTo>
                    <a:pt x="0" y="34856"/>
                    <a:pt x="4998" y="22790"/>
                    <a:pt x="13894" y="13894"/>
                  </a:cubicBezTo>
                  <a:cubicBezTo>
                    <a:pt x="22790" y="4998"/>
                    <a:pt x="34856" y="0"/>
                    <a:pt x="47437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192153" cy="625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4932586">
            <a:off x="-924871" y="6899915"/>
            <a:ext cx="4689852" cy="4338113"/>
          </a:xfrm>
          <a:custGeom>
            <a:avLst/>
            <a:gdLst/>
            <a:ahLst/>
            <a:cxnLst/>
            <a:rect r="r" b="b" t="t" l="l"/>
            <a:pathLst>
              <a:path h="4338113" w="4689852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83910" y="2249926"/>
            <a:ext cx="8972323" cy="5787148"/>
          </a:xfrm>
          <a:custGeom>
            <a:avLst/>
            <a:gdLst/>
            <a:ahLst/>
            <a:cxnLst/>
            <a:rect r="r" b="b" t="t" l="l"/>
            <a:pathLst>
              <a:path h="5787148" w="8972323">
                <a:moveTo>
                  <a:pt x="0" y="0"/>
                </a:moveTo>
                <a:lnTo>
                  <a:pt x="8972323" y="0"/>
                </a:lnTo>
                <a:lnTo>
                  <a:pt x="8972323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456334" y="130165"/>
            <a:ext cx="6709589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 engIneerIng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989246" y="412598"/>
            <a:ext cx="4270054" cy="1369202"/>
          </a:xfrm>
          <a:custGeom>
            <a:avLst/>
            <a:gdLst/>
            <a:ahLst/>
            <a:cxnLst/>
            <a:rect r="r" b="b" t="t" l="l"/>
            <a:pathLst>
              <a:path h="1369202" w="4270054">
                <a:moveTo>
                  <a:pt x="0" y="0"/>
                </a:moveTo>
                <a:lnTo>
                  <a:pt x="4270054" y="0"/>
                </a:lnTo>
                <a:lnTo>
                  <a:pt x="4270054" y="1369202"/>
                </a:lnTo>
                <a:lnTo>
                  <a:pt x="0" y="1369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229646" y="466482"/>
            <a:ext cx="408793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5999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+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058509" y="8319817"/>
            <a:ext cx="5761773" cy="1498309"/>
            <a:chOff x="0" y="0"/>
            <a:chExt cx="1517504" cy="3946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17504" cy="394616"/>
            </a:xfrm>
            <a:custGeom>
              <a:avLst/>
              <a:gdLst/>
              <a:ahLst/>
              <a:cxnLst/>
              <a:rect r="r" b="b" t="t" l="l"/>
              <a:pathLst>
                <a:path h="394616" w="1517504">
                  <a:moveTo>
                    <a:pt x="68527" y="0"/>
                  </a:moveTo>
                  <a:lnTo>
                    <a:pt x="1448977" y="0"/>
                  </a:lnTo>
                  <a:cubicBezTo>
                    <a:pt x="1486823" y="0"/>
                    <a:pt x="1517504" y="30681"/>
                    <a:pt x="1517504" y="68527"/>
                  </a:cubicBezTo>
                  <a:lnTo>
                    <a:pt x="1517504" y="326089"/>
                  </a:lnTo>
                  <a:cubicBezTo>
                    <a:pt x="1517504" y="344264"/>
                    <a:pt x="1510284" y="361694"/>
                    <a:pt x="1497433" y="374545"/>
                  </a:cubicBezTo>
                  <a:cubicBezTo>
                    <a:pt x="1484581" y="387397"/>
                    <a:pt x="1467151" y="394616"/>
                    <a:pt x="1448977" y="394616"/>
                  </a:cubicBezTo>
                  <a:lnTo>
                    <a:pt x="68527" y="394616"/>
                  </a:lnTo>
                  <a:cubicBezTo>
                    <a:pt x="30681" y="394616"/>
                    <a:pt x="0" y="363936"/>
                    <a:pt x="0" y="326089"/>
                  </a:cubicBezTo>
                  <a:lnTo>
                    <a:pt x="0" y="68527"/>
                  </a:lnTo>
                  <a:cubicBezTo>
                    <a:pt x="0" y="30681"/>
                    <a:pt x="30681" y="0"/>
                    <a:pt x="68527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17504" cy="432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895426" y="8623201"/>
            <a:ext cx="408793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Missing values percentage for a number of features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3430" y="-418285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8323329" cy="2229256"/>
            <a:chOff x="0" y="0"/>
            <a:chExt cx="2192153" cy="5871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2153" cy="587129"/>
            </a:xfrm>
            <a:custGeom>
              <a:avLst/>
              <a:gdLst/>
              <a:ahLst/>
              <a:cxnLst/>
              <a:rect r="r" b="b" t="t" l="l"/>
              <a:pathLst>
                <a:path h="587129" w="2192153">
                  <a:moveTo>
                    <a:pt x="47437" y="0"/>
                  </a:moveTo>
                  <a:lnTo>
                    <a:pt x="2144715" y="0"/>
                  </a:lnTo>
                  <a:cubicBezTo>
                    <a:pt x="2157296" y="0"/>
                    <a:pt x="2169362" y="4998"/>
                    <a:pt x="2178259" y="13894"/>
                  </a:cubicBezTo>
                  <a:cubicBezTo>
                    <a:pt x="2187155" y="22790"/>
                    <a:pt x="2192153" y="34856"/>
                    <a:pt x="2192153" y="47437"/>
                  </a:cubicBezTo>
                  <a:lnTo>
                    <a:pt x="2192153" y="539692"/>
                  </a:lnTo>
                  <a:cubicBezTo>
                    <a:pt x="2192153" y="552273"/>
                    <a:pt x="2187155" y="564339"/>
                    <a:pt x="2178259" y="573235"/>
                  </a:cubicBezTo>
                  <a:cubicBezTo>
                    <a:pt x="2169362" y="582131"/>
                    <a:pt x="2157296" y="587129"/>
                    <a:pt x="2144715" y="587129"/>
                  </a:cubicBezTo>
                  <a:lnTo>
                    <a:pt x="47437" y="587129"/>
                  </a:lnTo>
                  <a:cubicBezTo>
                    <a:pt x="34856" y="587129"/>
                    <a:pt x="22790" y="582131"/>
                    <a:pt x="13894" y="573235"/>
                  </a:cubicBezTo>
                  <a:cubicBezTo>
                    <a:pt x="4998" y="564339"/>
                    <a:pt x="0" y="552273"/>
                    <a:pt x="0" y="539692"/>
                  </a:cubicBezTo>
                  <a:lnTo>
                    <a:pt x="0" y="47437"/>
                  </a:lnTo>
                  <a:cubicBezTo>
                    <a:pt x="0" y="34856"/>
                    <a:pt x="4998" y="22790"/>
                    <a:pt x="13894" y="13894"/>
                  </a:cubicBezTo>
                  <a:cubicBezTo>
                    <a:pt x="22790" y="4998"/>
                    <a:pt x="34856" y="0"/>
                    <a:pt x="47437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92153" cy="625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456334" y="130165"/>
            <a:ext cx="6709589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 engIneerIng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315677" y="2836959"/>
            <a:ext cx="8972323" cy="5787148"/>
          </a:xfrm>
          <a:custGeom>
            <a:avLst/>
            <a:gdLst/>
            <a:ahLst/>
            <a:cxnLst/>
            <a:rect r="r" b="b" t="t" l="l"/>
            <a:pathLst>
              <a:path h="5787148" w="8972323">
                <a:moveTo>
                  <a:pt x="0" y="0"/>
                </a:moveTo>
                <a:lnTo>
                  <a:pt x="8972323" y="0"/>
                </a:lnTo>
                <a:lnTo>
                  <a:pt x="8972323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2836959"/>
            <a:ext cx="8972323" cy="5787148"/>
          </a:xfrm>
          <a:custGeom>
            <a:avLst/>
            <a:gdLst/>
            <a:ahLst/>
            <a:cxnLst/>
            <a:rect r="r" b="b" t="t" l="l"/>
            <a:pathLst>
              <a:path h="5787148" w="8972323">
                <a:moveTo>
                  <a:pt x="0" y="0"/>
                </a:moveTo>
                <a:lnTo>
                  <a:pt x="8972323" y="0"/>
                </a:lnTo>
                <a:lnTo>
                  <a:pt x="8972323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52028" y="8788523"/>
            <a:ext cx="5249619" cy="1365127"/>
            <a:chOff x="0" y="0"/>
            <a:chExt cx="1517504" cy="3946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17504" cy="394616"/>
            </a:xfrm>
            <a:custGeom>
              <a:avLst/>
              <a:gdLst/>
              <a:ahLst/>
              <a:cxnLst/>
              <a:rect r="r" b="b" t="t" l="l"/>
              <a:pathLst>
                <a:path h="394616" w="1517504">
                  <a:moveTo>
                    <a:pt x="75213" y="0"/>
                  </a:moveTo>
                  <a:lnTo>
                    <a:pt x="1442291" y="0"/>
                  </a:lnTo>
                  <a:cubicBezTo>
                    <a:pt x="1483830" y="0"/>
                    <a:pt x="1517504" y="33674"/>
                    <a:pt x="1517504" y="75213"/>
                  </a:cubicBezTo>
                  <a:lnTo>
                    <a:pt x="1517504" y="319404"/>
                  </a:lnTo>
                  <a:cubicBezTo>
                    <a:pt x="1517504" y="360943"/>
                    <a:pt x="1483830" y="394616"/>
                    <a:pt x="1442291" y="394616"/>
                  </a:cubicBezTo>
                  <a:lnTo>
                    <a:pt x="75213" y="394616"/>
                  </a:lnTo>
                  <a:cubicBezTo>
                    <a:pt x="33674" y="394616"/>
                    <a:pt x="0" y="360943"/>
                    <a:pt x="0" y="319404"/>
                  </a:cubicBezTo>
                  <a:lnTo>
                    <a:pt x="0" y="75213"/>
                  </a:lnTo>
                  <a:cubicBezTo>
                    <a:pt x="0" y="33674"/>
                    <a:pt x="33674" y="0"/>
                    <a:pt x="7521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17504" cy="432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514554" y="9260309"/>
            <a:ext cx="3724569" cy="37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186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BEFORE MERGE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177029" y="8788523"/>
            <a:ext cx="5249619" cy="1365127"/>
            <a:chOff x="0" y="0"/>
            <a:chExt cx="1517504" cy="3946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17504" cy="394616"/>
            </a:xfrm>
            <a:custGeom>
              <a:avLst/>
              <a:gdLst/>
              <a:ahLst/>
              <a:cxnLst/>
              <a:rect r="r" b="b" t="t" l="l"/>
              <a:pathLst>
                <a:path h="394616" w="1517504">
                  <a:moveTo>
                    <a:pt x="75213" y="0"/>
                  </a:moveTo>
                  <a:lnTo>
                    <a:pt x="1442291" y="0"/>
                  </a:lnTo>
                  <a:cubicBezTo>
                    <a:pt x="1483830" y="0"/>
                    <a:pt x="1517504" y="33674"/>
                    <a:pt x="1517504" y="75213"/>
                  </a:cubicBezTo>
                  <a:lnTo>
                    <a:pt x="1517504" y="319404"/>
                  </a:lnTo>
                  <a:cubicBezTo>
                    <a:pt x="1517504" y="360943"/>
                    <a:pt x="1483830" y="394616"/>
                    <a:pt x="1442291" y="394616"/>
                  </a:cubicBezTo>
                  <a:lnTo>
                    <a:pt x="75213" y="394616"/>
                  </a:lnTo>
                  <a:cubicBezTo>
                    <a:pt x="33674" y="394616"/>
                    <a:pt x="0" y="360943"/>
                    <a:pt x="0" y="319404"/>
                  </a:cubicBezTo>
                  <a:lnTo>
                    <a:pt x="0" y="75213"/>
                  </a:lnTo>
                  <a:cubicBezTo>
                    <a:pt x="0" y="33674"/>
                    <a:pt x="33674" y="0"/>
                    <a:pt x="7521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17504" cy="432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939554" y="9260309"/>
            <a:ext cx="3724569" cy="37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186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AFTER MERGE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3430" y="-418285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8323329" cy="2229256"/>
            <a:chOff x="0" y="0"/>
            <a:chExt cx="2192153" cy="5871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2153" cy="587129"/>
            </a:xfrm>
            <a:custGeom>
              <a:avLst/>
              <a:gdLst/>
              <a:ahLst/>
              <a:cxnLst/>
              <a:rect r="r" b="b" t="t" l="l"/>
              <a:pathLst>
                <a:path h="587129" w="2192153">
                  <a:moveTo>
                    <a:pt x="47437" y="0"/>
                  </a:moveTo>
                  <a:lnTo>
                    <a:pt x="2144715" y="0"/>
                  </a:lnTo>
                  <a:cubicBezTo>
                    <a:pt x="2157296" y="0"/>
                    <a:pt x="2169362" y="4998"/>
                    <a:pt x="2178259" y="13894"/>
                  </a:cubicBezTo>
                  <a:cubicBezTo>
                    <a:pt x="2187155" y="22790"/>
                    <a:pt x="2192153" y="34856"/>
                    <a:pt x="2192153" y="47437"/>
                  </a:cubicBezTo>
                  <a:lnTo>
                    <a:pt x="2192153" y="539692"/>
                  </a:lnTo>
                  <a:cubicBezTo>
                    <a:pt x="2192153" y="552273"/>
                    <a:pt x="2187155" y="564339"/>
                    <a:pt x="2178259" y="573235"/>
                  </a:cubicBezTo>
                  <a:cubicBezTo>
                    <a:pt x="2169362" y="582131"/>
                    <a:pt x="2157296" y="587129"/>
                    <a:pt x="2144715" y="587129"/>
                  </a:cubicBezTo>
                  <a:lnTo>
                    <a:pt x="47437" y="587129"/>
                  </a:lnTo>
                  <a:cubicBezTo>
                    <a:pt x="34856" y="587129"/>
                    <a:pt x="22790" y="582131"/>
                    <a:pt x="13894" y="573235"/>
                  </a:cubicBezTo>
                  <a:cubicBezTo>
                    <a:pt x="4998" y="564339"/>
                    <a:pt x="0" y="552273"/>
                    <a:pt x="0" y="539692"/>
                  </a:cubicBezTo>
                  <a:lnTo>
                    <a:pt x="0" y="47437"/>
                  </a:lnTo>
                  <a:cubicBezTo>
                    <a:pt x="0" y="34856"/>
                    <a:pt x="4998" y="22790"/>
                    <a:pt x="13894" y="13894"/>
                  </a:cubicBezTo>
                  <a:cubicBezTo>
                    <a:pt x="22790" y="4998"/>
                    <a:pt x="34856" y="0"/>
                    <a:pt x="47437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92153" cy="625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456334" y="130165"/>
            <a:ext cx="6709589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 engIneerIng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87036" y="3308762"/>
            <a:ext cx="5326657" cy="1834738"/>
          </a:xfrm>
          <a:custGeom>
            <a:avLst/>
            <a:gdLst/>
            <a:ahLst/>
            <a:cxnLst/>
            <a:rect r="r" b="b" t="t" l="l"/>
            <a:pathLst>
              <a:path h="1834738" w="5326657">
                <a:moveTo>
                  <a:pt x="0" y="0"/>
                </a:moveTo>
                <a:lnTo>
                  <a:pt x="5326657" y="0"/>
                </a:lnTo>
                <a:lnTo>
                  <a:pt x="5326657" y="1834738"/>
                </a:lnTo>
                <a:lnTo>
                  <a:pt x="0" y="1834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7036" y="5143500"/>
            <a:ext cx="5326657" cy="1270492"/>
          </a:xfrm>
          <a:custGeom>
            <a:avLst/>
            <a:gdLst/>
            <a:ahLst/>
            <a:cxnLst/>
            <a:rect r="r" b="b" t="t" l="l"/>
            <a:pathLst>
              <a:path h="1270492" w="5326657">
                <a:moveTo>
                  <a:pt x="0" y="0"/>
                </a:moveTo>
                <a:lnTo>
                  <a:pt x="5326657" y="0"/>
                </a:lnTo>
                <a:lnTo>
                  <a:pt x="5326657" y="1270492"/>
                </a:lnTo>
                <a:lnTo>
                  <a:pt x="0" y="1270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87036" y="6943562"/>
            <a:ext cx="5326657" cy="1385160"/>
            <a:chOff x="0" y="0"/>
            <a:chExt cx="1517504" cy="3946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17504" cy="394616"/>
            </a:xfrm>
            <a:custGeom>
              <a:avLst/>
              <a:gdLst/>
              <a:ahLst/>
              <a:cxnLst/>
              <a:rect r="r" b="b" t="t" l="l"/>
              <a:pathLst>
                <a:path h="394616" w="1517504">
                  <a:moveTo>
                    <a:pt x="74125" y="0"/>
                  </a:moveTo>
                  <a:lnTo>
                    <a:pt x="1443379" y="0"/>
                  </a:lnTo>
                  <a:cubicBezTo>
                    <a:pt x="1484317" y="0"/>
                    <a:pt x="1517504" y="33187"/>
                    <a:pt x="1517504" y="74125"/>
                  </a:cubicBezTo>
                  <a:lnTo>
                    <a:pt x="1517504" y="320492"/>
                  </a:lnTo>
                  <a:cubicBezTo>
                    <a:pt x="1517504" y="340151"/>
                    <a:pt x="1509694" y="359005"/>
                    <a:pt x="1495793" y="372906"/>
                  </a:cubicBezTo>
                  <a:cubicBezTo>
                    <a:pt x="1481892" y="386807"/>
                    <a:pt x="1463038" y="394616"/>
                    <a:pt x="1443379" y="394616"/>
                  </a:cubicBezTo>
                  <a:lnTo>
                    <a:pt x="74125" y="394616"/>
                  </a:lnTo>
                  <a:cubicBezTo>
                    <a:pt x="33187" y="394616"/>
                    <a:pt x="0" y="361430"/>
                    <a:pt x="0" y="320492"/>
                  </a:cubicBezTo>
                  <a:lnTo>
                    <a:pt x="0" y="74125"/>
                  </a:lnTo>
                  <a:cubicBezTo>
                    <a:pt x="0" y="33187"/>
                    <a:pt x="33187" y="0"/>
                    <a:pt x="74125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17504" cy="432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60751" y="7229245"/>
            <a:ext cx="3779227" cy="76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Shape before merge was:</a:t>
            </a:r>
          </a:p>
          <a:p>
            <a:pPr algn="ctr">
              <a:lnSpc>
                <a:spcPts val="3106"/>
              </a:lnSpc>
            </a:pPr>
            <a:r>
              <a:rPr lang="en-US" sz="2218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8800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79320" y="401009"/>
            <a:ext cx="5326657" cy="3105230"/>
            <a:chOff x="0" y="0"/>
            <a:chExt cx="7102210" cy="41403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02210" cy="2446317"/>
            </a:xfrm>
            <a:custGeom>
              <a:avLst/>
              <a:gdLst/>
              <a:ahLst/>
              <a:cxnLst/>
              <a:rect r="r" b="b" t="t" l="l"/>
              <a:pathLst>
                <a:path h="2446317" w="7102210">
                  <a:moveTo>
                    <a:pt x="0" y="0"/>
                  </a:moveTo>
                  <a:lnTo>
                    <a:pt x="7102210" y="0"/>
                  </a:lnTo>
                  <a:lnTo>
                    <a:pt x="7102210" y="2446317"/>
                  </a:lnTo>
                  <a:lnTo>
                    <a:pt x="0" y="244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2446317"/>
              <a:ext cx="7102210" cy="1693990"/>
            </a:xfrm>
            <a:custGeom>
              <a:avLst/>
              <a:gdLst/>
              <a:ahLst/>
              <a:cxnLst/>
              <a:rect r="r" b="b" t="t" l="l"/>
              <a:pathLst>
                <a:path h="1693990" w="7102210">
                  <a:moveTo>
                    <a:pt x="0" y="0"/>
                  </a:moveTo>
                  <a:lnTo>
                    <a:pt x="7102210" y="0"/>
                  </a:lnTo>
                  <a:lnTo>
                    <a:pt x="7102210" y="1693990"/>
                  </a:lnTo>
                  <a:lnTo>
                    <a:pt x="0" y="1693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7879320" y="5823903"/>
            <a:ext cx="5326657" cy="834385"/>
          </a:xfrm>
          <a:custGeom>
            <a:avLst/>
            <a:gdLst/>
            <a:ahLst/>
            <a:cxnLst/>
            <a:rect r="r" b="b" t="t" l="l"/>
            <a:pathLst>
              <a:path h="834385" w="5326657">
                <a:moveTo>
                  <a:pt x="0" y="0"/>
                </a:moveTo>
                <a:lnTo>
                  <a:pt x="5326657" y="0"/>
                </a:lnTo>
                <a:lnTo>
                  <a:pt x="5326657" y="834385"/>
                </a:lnTo>
                <a:lnTo>
                  <a:pt x="0" y="834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879320" y="3989165"/>
            <a:ext cx="5326657" cy="1834738"/>
          </a:xfrm>
          <a:custGeom>
            <a:avLst/>
            <a:gdLst/>
            <a:ahLst/>
            <a:cxnLst/>
            <a:rect r="r" b="b" t="t" l="l"/>
            <a:pathLst>
              <a:path h="1834738" w="5326657">
                <a:moveTo>
                  <a:pt x="0" y="0"/>
                </a:moveTo>
                <a:lnTo>
                  <a:pt x="5326657" y="0"/>
                </a:lnTo>
                <a:lnTo>
                  <a:pt x="5326657" y="1834738"/>
                </a:lnTo>
                <a:lnTo>
                  <a:pt x="0" y="1834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879320" y="7329165"/>
            <a:ext cx="5326657" cy="1261140"/>
          </a:xfrm>
          <a:custGeom>
            <a:avLst/>
            <a:gdLst/>
            <a:ahLst/>
            <a:cxnLst/>
            <a:rect r="r" b="b" t="t" l="l"/>
            <a:pathLst>
              <a:path h="1261140" w="5326657">
                <a:moveTo>
                  <a:pt x="0" y="0"/>
                </a:moveTo>
                <a:lnTo>
                  <a:pt x="5326657" y="0"/>
                </a:lnTo>
                <a:lnTo>
                  <a:pt x="5326657" y="1261140"/>
                </a:lnTo>
                <a:lnTo>
                  <a:pt x="0" y="1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5473" y="3154161"/>
            <a:ext cx="408793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5999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+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7879320" y="8542680"/>
            <a:ext cx="5326657" cy="1343312"/>
          </a:xfrm>
          <a:custGeom>
            <a:avLst/>
            <a:gdLst/>
            <a:ahLst/>
            <a:cxnLst/>
            <a:rect r="r" b="b" t="t" l="l"/>
            <a:pathLst>
              <a:path h="1343312" w="5326657">
                <a:moveTo>
                  <a:pt x="0" y="0"/>
                </a:moveTo>
                <a:lnTo>
                  <a:pt x="5326657" y="0"/>
                </a:lnTo>
                <a:lnTo>
                  <a:pt x="5326657" y="1343311"/>
                </a:lnTo>
                <a:lnTo>
                  <a:pt x="0" y="13433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5473" y="6429516"/>
            <a:ext cx="408793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5999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+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3617583" y="7448693"/>
            <a:ext cx="4670417" cy="1197711"/>
            <a:chOff x="0" y="0"/>
            <a:chExt cx="1330549" cy="34121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30549" cy="341214"/>
            </a:xfrm>
            <a:custGeom>
              <a:avLst/>
              <a:gdLst/>
              <a:ahLst/>
              <a:cxnLst/>
              <a:rect r="r" b="b" t="t" l="l"/>
              <a:pathLst>
                <a:path h="341214" w="1330549">
                  <a:moveTo>
                    <a:pt x="84540" y="0"/>
                  </a:moveTo>
                  <a:lnTo>
                    <a:pt x="1246008" y="0"/>
                  </a:lnTo>
                  <a:cubicBezTo>
                    <a:pt x="1292699" y="0"/>
                    <a:pt x="1330549" y="37850"/>
                    <a:pt x="1330549" y="84540"/>
                  </a:cubicBezTo>
                  <a:lnTo>
                    <a:pt x="1330549" y="256674"/>
                  </a:lnTo>
                  <a:cubicBezTo>
                    <a:pt x="1330549" y="303364"/>
                    <a:pt x="1292699" y="341214"/>
                    <a:pt x="1246008" y="341214"/>
                  </a:cubicBezTo>
                  <a:lnTo>
                    <a:pt x="84540" y="341214"/>
                  </a:lnTo>
                  <a:cubicBezTo>
                    <a:pt x="37850" y="341214"/>
                    <a:pt x="0" y="303364"/>
                    <a:pt x="0" y="256674"/>
                  </a:cubicBezTo>
                  <a:lnTo>
                    <a:pt x="0" y="84540"/>
                  </a:lnTo>
                  <a:cubicBezTo>
                    <a:pt x="0" y="37850"/>
                    <a:pt x="37850" y="0"/>
                    <a:pt x="8454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330549" cy="379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3840381" y="7588517"/>
            <a:ext cx="4224822" cy="76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Shape after merge Became:</a:t>
            </a:r>
          </a:p>
          <a:p>
            <a:pPr algn="ctr">
              <a:lnSpc>
                <a:spcPts val="3106"/>
              </a:lnSpc>
            </a:pPr>
            <a:r>
              <a:rPr lang="en-US" sz="2218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19700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9539465">
            <a:off x="13505615" y="9117302"/>
            <a:ext cx="1735593" cy="924203"/>
          </a:xfrm>
          <a:custGeom>
            <a:avLst/>
            <a:gdLst/>
            <a:ahLst/>
            <a:cxnLst/>
            <a:rect r="r" b="b" t="t" l="l"/>
            <a:pathLst>
              <a:path h="924203" w="1735593">
                <a:moveTo>
                  <a:pt x="0" y="0"/>
                </a:moveTo>
                <a:lnTo>
                  <a:pt x="1735593" y="0"/>
                </a:lnTo>
                <a:lnTo>
                  <a:pt x="1735593" y="924204"/>
                </a:lnTo>
                <a:lnTo>
                  <a:pt x="0" y="92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8755218">
            <a:off x="14653082" y="-453931"/>
            <a:ext cx="4689852" cy="4338113"/>
          </a:xfrm>
          <a:custGeom>
            <a:avLst/>
            <a:gdLst/>
            <a:ahLst/>
            <a:cxnLst/>
            <a:rect r="r" b="b" t="t" l="l"/>
            <a:pathLst>
              <a:path h="4338113" w="4689852">
                <a:moveTo>
                  <a:pt x="0" y="0"/>
                </a:moveTo>
                <a:lnTo>
                  <a:pt x="4689851" y="0"/>
                </a:lnTo>
                <a:lnTo>
                  <a:pt x="4689851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76469" y="1028700"/>
            <a:ext cx="14335062" cy="8229600"/>
            <a:chOff x="0" y="0"/>
            <a:chExt cx="3775489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7548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775489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18470" y="1301006"/>
            <a:ext cx="13820706" cy="7684988"/>
            <a:chOff x="0" y="0"/>
            <a:chExt cx="3640021" cy="2024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40021" cy="2024030"/>
            </a:xfrm>
            <a:custGeom>
              <a:avLst/>
              <a:gdLst/>
              <a:ahLst/>
              <a:cxnLst/>
              <a:rect r="r" b="b" t="t" l="l"/>
              <a:pathLst>
                <a:path h="2024030" w="3640021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67860" y="1948449"/>
            <a:ext cx="12552280" cy="6390101"/>
            <a:chOff x="0" y="0"/>
            <a:chExt cx="3305950" cy="16829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05950" cy="1682990"/>
            </a:xfrm>
            <a:custGeom>
              <a:avLst/>
              <a:gdLst/>
              <a:ahLst/>
              <a:cxnLst/>
              <a:rect r="r" b="b" t="t" l="l"/>
              <a:pathLst>
                <a:path h="1682990" w="330595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962467" y="3778449"/>
            <a:ext cx="12332713" cy="285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4"/>
              </a:lnSpc>
            </a:pPr>
            <a:r>
              <a:rPr lang="en-US" sz="1034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Data</a:t>
            </a:r>
          </a:p>
          <a:p>
            <a:pPr algn="ctr">
              <a:lnSpc>
                <a:spcPts val="11064"/>
              </a:lnSpc>
            </a:pPr>
            <a:r>
              <a:rPr lang="en-US" sz="1034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VISUALIZATION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704277" y="6451289"/>
            <a:ext cx="10879447" cy="3515003"/>
            <a:chOff x="0" y="0"/>
            <a:chExt cx="2865369" cy="9257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5369" cy="925762"/>
            </a:xfrm>
            <a:custGeom>
              <a:avLst/>
              <a:gdLst/>
              <a:ahLst/>
              <a:cxnLst/>
              <a:rect r="r" b="b" t="t" l="l"/>
              <a:pathLst>
                <a:path h="925762" w="2865369">
                  <a:moveTo>
                    <a:pt x="36292" y="0"/>
                  </a:moveTo>
                  <a:lnTo>
                    <a:pt x="2829077" y="0"/>
                  </a:lnTo>
                  <a:cubicBezTo>
                    <a:pt x="2838702" y="0"/>
                    <a:pt x="2847933" y="3824"/>
                    <a:pt x="2854739" y="10630"/>
                  </a:cubicBezTo>
                  <a:cubicBezTo>
                    <a:pt x="2861545" y="17436"/>
                    <a:pt x="2865369" y="26667"/>
                    <a:pt x="2865369" y="36292"/>
                  </a:cubicBezTo>
                  <a:lnTo>
                    <a:pt x="2865369" y="889470"/>
                  </a:lnTo>
                  <a:cubicBezTo>
                    <a:pt x="2865369" y="899095"/>
                    <a:pt x="2861545" y="908326"/>
                    <a:pt x="2854739" y="915132"/>
                  </a:cubicBezTo>
                  <a:cubicBezTo>
                    <a:pt x="2847933" y="921938"/>
                    <a:pt x="2838702" y="925762"/>
                    <a:pt x="2829077" y="925762"/>
                  </a:cubicBezTo>
                  <a:lnTo>
                    <a:pt x="36292" y="925762"/>
                  </a:lnTo>
                  <a:cubicBezTo>
                    <a:pt x="26667" y="925762"/>
                    <a:pt x="17436" y="921938"/>
                    <a:pt x="10630" y="915132"/>
                  </a:cubicBezTo>
                  <a:cubicBezTo>
                    <a:pt x="3824" y="908326"/>
                    <a:pt x="0" y="899095"/>
                    <a:pt x="0" y="889470"/>
                  </a:cubicBezTo>
                  <a:lnTo>
                    <a:pt x="0" y="36292"/>
                  </a:lnTo>
                  <a:cubicBezTo>
                    <a:pt x="0" y="26667"/>
                    <a:pt x="3824" y="17436"/>
                    <a:pt x="10630" y="10630"/>
                  </a:cubicBezTo>
                  <a:cubicBezTo>
                    <a:pt x="17436" y="3824"/>
                    <a:pt x="26667" y="0"/>
                    <a:pt x="3629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65369" cy="963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028700"/>
            <a:ext cx="16230600" cy="5254657"/>
          </a:xfrm>
          <a:custGeom>
            <a:avLst/>
            <a:gdLst/>
            <a:ahLst/>
            <a:cxnLst/>
            <a:rect r="r" b="b" t="t" l="l"/>
            <a:pathLst>
              <a:path h="5254657" w="16230600">
                <a:moveTo>
                  <a:pt x="0" y="0"/>
                </a:moveTo>
                <a:lnTo>
                  <a:pt x="16230600" y="0"/>
                </a:lnTo>
                <a:lnTo>
                  <a:pt x="16230600" y="5254657"/>
                </a:lnTo>
                <a:lnTo>
                  <a:pt x="0" y="5254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857155">
            <a:off x="14273798" y="-326143"/>
            <a:ext cx="5323287" cy="2051885"/>
          </a:xfrm>
          <a:custGeom>
            <a:avLst/>
            <a:gdLst/>
            <a:ahLst/>
            <a:cxnLst/>
            <a:rect r="r" b="b" t="t" l="l"/>
            <a:pathLst>
              <a:path h="2051885" w="5323287">
                <a:moveTo>
                  <a:pt x="0" y="0"/>
                </a:moveTo>
                <a:lnTo>
                  <a:pt x="5323287" y="0"/>
                </a:lnTo>
                <a:lnTo>
                  <a:pt x="5323287" y="2051885"/>
                </a:lnTo>
                <a:lnTo>
                  <a:pt x="0" y="2051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38780" y="6822506"/>
            <a:ext cx="10210440" cy="311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26"/>
              </a:lnSpc>
            </a:pPr>
            <a:r>
              <a:rPr lang="en-US" sz="2518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can see clearly that the movie industry is a growing industry, with thousands of movies produced every year. This trend also indicates that the movie industry is getting more competitive.</a:t>
            </a:r>
          </a:p>
          <a:p>
            <a:pPr algn="just">
              <a:lnSpc>
                <a:spcPts val="3526"/>
              </a:lnSpc>
            </a:pPr>
          </a:p>
          <a:p>
            <a:pPr algn="just">
              <a:lnSpc>
                <a:spcPts val="3526"/>
              </a:lnSpc>
            </a:pPr>
            <a:r>
              <a:rPr lang="en-US" sz="2518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This means that as a production company, you must understand the audience preferences to ensure movie success.</a:t>
            </a:r>
          </a:p>
          <a:p>
            <a:pPr algn="just">
              <a:lnSpc>
                <a:spcPts val="3526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1391906">
            <a:off x="-2105085" y="6145826"/>
            <a:ext cx="5783470" cy="3383330"/>
          </a:xfrm>
          <a:custGeom>
            <a:avLst/>
            <a:gdLst/>
            <a:ahLst/>
            <a:cxnLst/>
            <a:rect r="r" b="b" t="t" l="l"/>
            <a:pathLst>
              <a:path h="3383330" w="5783470">
                <a:moveTo>
                  <a:pt x="0" y="0"/>
                </a:moveTo>
                <a:lnTo>
                  <a:pt x="5783470" y="0"/>
                </a:lnTo>
                <a:lnTo>
                  <a:pt x="5783470" y="3383329"/>
                </a:lnTo>
                <a:lnTo>
                  <a:pt x="0" y="3383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2409636" y="-191982"/>
            <a:ext cx="9923653" cy="1164158"/>
            <a:chOff x="0" y="0"/>
            <a:chExt cx="2613637" cy="3066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13637" cy="306609"/>
            </a:xfrm>
            <a:custGeom>
              <a:avLst/>
              <a:gdLst/>
              <a:ahLst/>
              <a:cxnLst/>
              <a:rect r="r" b="b" t="t" l="l"/>
              <a:pathLst>
                <a:path h="306609" w="2613637">
                  <a:moveTo>
                    <a:pt x="39788" y="0"/>
                  </a:moveTo>
                  <a:lnTo>
                    <a:pt x="2573849" y="0"/>
                  </a:lnTo>
                  <a:cubicBezTo>
                    <a:pt x="2584402" y="0"/>
                    <a:pt x="2594522" y="4192"/>
                    <a:pt x="2601983" y="11654"/>
                  </a:cubicBezTo>
                  <a:cubicBezTo>
                    <a:pt x="2609445" y="19115"/>
                    <a:pt x="2613637" y="29235"/>
                    <a:pt x="2613637" y="39788"/>
                  </a:cubicBezTo>
                  <a:lnTo>
                    <a:pt x="2613637" y="266822"/>
                  </a:lnTo>
                  <a:cubicBezTo>
                    <a:pt x="2613637" y="277374"/>
                    <a:pt x="2609445" y="287494"/>
                    <a:pt x="2601983" y="294956"/>
                  </a:cubicBezTo>
                  <a:cubicBezTo>
                    <a:pt x="2594522" y="302418"/>
                    <a:pt x="2584402" y="306609"/>
                    <a:pt x="2573849" y="306609"/>
                  </a:cubicBezTo>
                  <a:lnTo>
                    <a:pt x="39788" y="306609"/>
                  </a:lnTo>
                  <a:cubicBezTo>
                    <a:pt x="29235" y="306609"/>
                    <a:pt x="19115" y="302418"/>
                    <a:pt x="11654" y="294956"/>
                  </a:cubicBezTo>
                  <a:cubicBezTo>
                    <a:pt x="4192" y="287494"/>
                    <a:pt x="0" y="277374"/>
                    <a:pt x="0" y="266822"/>
                  </a:cubicBezTo>
                  <a:lnTo>
                    <a:pt x="0" y="39788"/>
                  </a:lnTo>
                  <a:cubicBezTo>
                    <a:pt x="0" y="29235"/>
                    <a:pt x="4192" y="19115"/>
                    <a:pt x="11654" y="11654"/>
                  </a:cubicBezTo>
                  <a:cubicBezTo>
                    <a:pt x="19115" y="4192"/>
                    <a:pt x="29235" y="0"/>
                    <a:pt x="39788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61363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07077" y="240872"/>
            <a:ext cx="8836923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Q1) Are movies a growing industry?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976824" y="3881866"/>
            <a:ext cx="6981006" cy="2523268"/>
            <a:chOff x="0" y="0"/>
            <a:chExt cx="1838619" cy="6645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38619" cy="664564"/>
            </a:xfrm>
            <a:custGeom>
              <a:avLst/>
              <a:gdLst/>
              <a:ahLst/>
              <a:cxnLst/>
              <a:rect r="r" b="b" t="t" l="l"/>
              <a:pathLst>
                <a:path h="664564" w="1838619">
                  <a:moveTo>
                    <a:pt x="56559" y="0"/>
                  </a:moveTo>
                  <a:lnTo>
                    <a:pt x="1782060" y="0"/>
                  </a:lnTo>
                  <a:cubicBezTo>
                    <a:pt x="1813296" y="0"/>
                    <a:pt x="1838619" y="25322"/>
                    <a:pt x="1838619" y="56559"/>
                  </a:cubicBezTo>
                  <a:lnTo>
                    <a:pt x="1838619" y="608006"/>
                  </a:lnTo>
                  <a:cubicBezTo>
                    <a:pt x="1838619" y="623006"/>
                    <a:pt x="1832660" y="637392"/>
                    <a:pt x="1822053" y="647999"/>
                  </a:cubicBezTo>
                  <a:cubicBezTo>
                    <a:pt x="1811446" y="658606"/>
                    <a:pt x="1797060" y="664564"/>
                    <a:pt x="1782060" y="664564"/>
                  </a:cubicBezTo>
                  <a:lnTo>
                    <a:pt x="56559" y="664564"/>
                  </a:lnTo>
                  <a:cubicBezTo>
                    <a:pt x="41559" y="664564"/>
                    <a:pt x="27173" y="658606"/>
                    <a:pt x="16566" y="647999"/>
                  </a:cubicBezTo>
                  <a:cubicBezTo>
                    <a:pt x="5959" y="637392"/>
                    <a:pt x="0" y="623006"/>
                    <a:pt x="0" y="608006"/>
                  </a:cubicBezTo>
                  <a:lnTo>
                    <a:pt x="0" y="56559"/>
                  </a:lnTo>
                  <a:cubicBezTo>
                    <a:pt x="0" y="41559"/>
                    <a:pt x="5959" y="27173"/>
                    <a:pt x="16566" y="16566"/>
                  </a:cubicBezTo>
                  <a:cubicBezTo>
                    <a:pt x="27173" y="5959"/>
                    <a:pt x="41559" y="0"/>
                    <a:pt x="56559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38619" cy="702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1857155">
            <a:off x="14093537" y="-186373"/>
            <a:ext cx="5323287" cy="2051885"/>
          </a:xfrm>
          <a:custGeom>
            <a:avLst/>
            <a:gdLst/>
            <a:ahLst/>
            <a:cxnLst/>
            <a:rect r="r" b="b" t="t" l="l"/>
            <a:pathLst>
              <a:path h="2051885" w="5323287">
                <a:moveTo>
                  <a:pt x="0" y="0"/>
                </a:moveTo>
                <a:lnTo>
                  <a:pt x="5323287" y="0"/>
                </a:lnTo>
                <a:lnTo>
                  <a:pt x="5323287" y="2051885"/>
                </a:lnTo>
                <a:lnTo>
                  <a:pt x="0" y="2051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91465" y="4456351"/>
            <a:ext cx="6551724" cy="1326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26"/>
              </a:lnSpc>
            </a:pPr>
            <a:r>
              <a:rPr lang="en-US" sz="2518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can see that Drama is the most common genre, making up nearly 30% of the dataset. Why might that be the case?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1028700"/>
            <a:ext cx="8208766" cy="8229600"/>
          </a:xfrm>
          <a:custGeom>
            <a:avLst/>
            <a:gdLst/>
            <a:ahLst/>
            <a:cxnLst/>
            <a:rect r="r" b="b" t="t" l="l"/>
            <a:pathLst>
              <a:path h="8229600" w="8208766">
                <a:moveTo>
                  <a:pt x="0" y="0"/>
                </a:moveTo>
                <a:lnTo>
                  <a:pt x="8208766" y="0"/>
                </a:lnTo>
                <a:lnTo>
                  <a:pt x="82087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100000">
            <a:off x="14848035" y="7911769"/>
            <a:ext cx="4822530" cy="3074363"/>
          </a:xfrm>
          <a:custGeom>
            <a:avLst/>
            <a:gdLst/>
            <a:ahLst/>
            <a:cxnLst/>
            <a:rect r="r" b="b" t="t" l="l"/>
            <a:pathLst>
              <a:path h="3074363" w="4822530">
                <a:moveTo>
                  <a:pt x="0" y="0"/>
                </a:moveTo>
                <a:lnTo>
                  <a:pt x="4822530" y="0"/>
                </a:lnTo>
                <a:lnTo>
                  <a:pt x="4822530" y="3074363"/>
                </a:lnTo>
                <a:lnTo>
                  <a:pt x="0" y="3074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2409636" y="-191982"/>
            <a:ext cx="11097719" cy="1164158"/>
            <a:chOff x="0" y="0"/>
            <a:chExt cx="2922856" cy="3066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22856" cy="306609"/>
            </a:xfrm>
            <a:custGeom>
              <a:avLst/>
              <a:gdLst/>
              <a:ahLst/>
              <a:cxnLst/>
              <a:rect r="r" b="b" t="t" l="l"/>
              <a:pathLst>
                <a:path h="306609" w="2922856">
                  <a:moveTo>
                    <a:pt x="35578" y="0"/>
                  </a:moveTo>
                  <a:lnTo>
                    <a:pt x="2887278" y="0"/>
                  </a:lnTo>
                  <a:cubicBezTo>
                    <a:pt x="2906927" y="0"/>
                    <a:pt x="2922856" y="15929"/>
                    <a:pt x="2922856" y="35578"/>
                  </a:cubicBezTo>
                  <a:lnTo>
                    <a:pt x="2922856" y="271031"/>
                  </a:lnTo>
                  <a:cubicBezTo>
                    <a:pt x="2922856" y="280467"/>
                    <a:pt x="2919108" y="289517"/>
                    <a:pt x="2912435" y="296189"/>
                  </a:cubicBezTo>
                  <a:cubicBezTo>
                    <a:pt x="2905763" y="302861"/>
                    <a:pt x="2896714" y="306609"/>
                    <a:pt x="2887278" y="306609"/>
                  </a:cubicBezTo>
                  <a:lnTo>
                    <a:pt x="35578" y="306609"/>
                  </a:lnTo>
                  <a:cubicBezTo>
                    <a:pt x="26142" y="306609"/>
                    <a:pt x="17093" y="302861"/>
                    <a:pt x="10421" y="296189"/>
                  </a:cubicBezTo>
                  <a:cubicBezTo>
                    <a:pt x="3748" y="289517"/>
                    <a:pt x="0" y="280467"/>
                    <a:pt x="0" y="271031"/>
                  </a:cubicBezTo>
                  <a:lnTo>
                    <a:pt x="0" y="35578"/>
                  </a:lnTo>
                  <a:cubicBezTo>
                    <a:pt x="0" y="26142"/>
                    <a:pt x="3748" y="17093"/>
                    <a:pt x="10421" y="10421"/>
                  </a:cubicBezTo>
                  <a:cubicBezTo>
                    <a:pt x="17093" y="3748"/>
                    <a:pt x="26142" y="0"/>
                    <a:pt x="35578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922856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07077" y="240872"/>
            <a:ext cx="8836923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Q2) What</a:t>
            </a: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 the most common genres?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64309" y="2678204"/>
            <a:ext cx="1642353" cy="1642353"/>
            <a:chOff x="0" y="0"/>
            <a:chExt cx="2189804" cy="218980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93661" y="123825"/>
              <a:ext cx="802481" cy="1899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22615" y="2678204"/>
            <a:ext cx="1642353" cy="1642353"/>
            <a:chOff x="0" y="0"/>
            <a:chExt cx="2189804" cy="218980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556839" y="123825"/>
              <a:ext cx="1076127" cy="1899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67006" y="4676398"/>
            <a:ext cx="1642353" cy="1642353"/>
            <a:chOff x="0" y="0"/>
            <a:chExt cx="2189804" cy="218980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558525" y="123825"/>
              <a:ext cx="1072753" cy="1899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22615" y="4676398"/>
            <a:ext cx="1642353" cy="1642353"/>
            <a:chOff x="0" y="0"/>
            <a:chExt cx="2189804" cy="2189804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501971" y="123825"/>
              <a:ext cx="1185862" cy="1899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4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8755218">
            <a:off x="14914374" y="-959009"/>
            <a:ext cx="4689852" cy="4338113"/>
          </a:xfrm>
          <a:custGeom>
            <a:avLst/>
            <a:gdLst/>
            <a:ahLst/>
            <a:cxnLst/>
            <a:rect r="r" b="b" t="t" l="l"/>
            <a:pathLst>
              <a:path h="4338113" w="4689852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987377" y="836705"/>
            <a:ext cx="8313247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 </a:t>
            </a:r>
            <a:r>
              <a:rPr lang="en-US" sz="99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</a:t>
            </a:r>
            <a:r>
              <a:rPr lang="en-US" sz="99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opIcs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19316" y="3063453"/>
            <a:ext cx="5957346" cy="9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Introduction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41193" y="3063453"/>
            <a:ext cx="5482498" cy="9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Objectives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27464" y="5061647"/>
            <a:ext cx="5949198" cy="9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datasets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41193" y="4613972"/>
            <a:ext cx="5823558" cy="182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Data Engineering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1173216">
            <a:off x="-943636" y="8056593"/>
            <a:ext cx="7315200" cy="2819677"/>
          </a:xfrm>
          <a:custGeom>
            <a:avLst/>
            <a:gdLst/>
            <a:ahLst/>
            <a:cxnLst/>
            <a:rect r="r" b="b" t="t" l="l"/>
            <a:pathLst>
              <a:path h="2819677" w="7315200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367006" y="6671176"/>
            <a:ext cx="1642353" cy="1642353"/>
            <a:chOff x="0" y="0"/>
            <a:chExt cx="2189804" cy="2189804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501971" y="123825"/>
              <a:ext cx="1185862" cy="1899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5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3519316" y="6495476"/>
            <a:ext cx="5709401" cy="182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Data Visualization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9522615" y="6671176"/>
            <a:ext cx="1642353" cy="1642353"/>
            <a:chOff x="0" y="0"/>
            <a:chExt cx="2189804" cy="2189804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501971" y="123825"/>
              <a:ext cx="1185862" cy="1899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6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1449341" y="6608750"/>
            <a:ext cx="5474350" cy="182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Machine Learning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19454" y="6656978"/>
            <a:ext cx="12847873" cy="2601322"/>
            <a:chOff x="0" y="0"/>
            <a:chExt cx="2664106" cy="5394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64106" cy="539404"/>
            </a:xfrm>
            <a:custGeom>
              <a:avLst/>
              <a:gdLst/>
              <a:ahLst/>
              <a:cxnLst/>
              <a:rect r="r" b="b" t="t" l="l"/>
              <a:pathLst>
                <a:path h="539404" w="2664106">
                  <a:moveTo>
                    <a:pt x="30732" y="0"/>
                  </a:moveTo>
                  <a:lnTo>
                    <a:pt x="2633374" y="0"/>
                  </a:lnTo>
                  <a:cubicBezTo>
                    <a:pt x="2650347" y="0"/>
                    <a:pt x="2664106" y="13759"/>
                    <a:pt x="2664106" y="30732"/>
                  </a:cubicBezTo>
                  <a:lnTo>
                    <a:pt x="2664106" y="508673"/>
                  </a:lnTo>
                  <a:cubicBezTo>
                    <a:pt x="2664106" y="525645"/>
                    <a:pt x="2650347" y="539404"/>
                    <a:pt x="2633374" y="539404"/>
                  </a:cubicBezTo>
                  <a:lnTo>
                    <a:pt x="30732" y="539404"/>
                  </a:lnTo>
                  <a:cubicBezTo>
                    <a:pt x="13759" y="539404"/>
                    <a:pt x="0" y="525645"/>
                    <a:pt x="0" y="508673"/>
                  </a:cubicBezTo>
                  <a:lnTo>
                    <a:pt x="0" y="30732"/>
                  </a:lnTo>
                  <a:cubicBezTo>
                    <a:pt x="0" y="13759"/>
                    <a:pt x="13759" y="0"/>
                    <a:pt x="3073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664106" cy="577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8100000">
            <a:off x="14848035" y="7911769"/>
            <a:ext cx="4822530" cy="3074363"/>
          </a:xfrm>
          <a:custGeom>
            <a:avLst/>
            <a:gdLst/>
            <a:ahLst/>
            <a:cxnLst/>
            <a:rect r="r" b="b" t="t" l="l"/>
            <a:pathLst>
              <a:path h="3074363" w="4822530">
                <a:moveTo>
                  <a:pt x="0" y="0"/>
                </a:moveTo>
                <a:lnTo>
                  <a:pt x="4822530" y="0"/>
                </a:lnTo>
                <a:lnTo>
                  <a:pt x="4822530" y="3074363"/>
                </a:lnTo>
                <a:lnTo>
                  <a:pt x="0" y="307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16230600" cy="5254657"/>
          </a:xfrm>
          <a:custGeom>
            <a:avLst/>
            <a:gdLst/>
            <a:ahLst/>
            <a:cxnLst/>
            <a:rect r="r" b="b" t="t" l="l"/>
            <a:pathLst>
              <a:path h="5254657" w="16230600">
                <a:moveTo>
                  <a:pt x="0" y="0"/>
                </a:moveTo>
                <a:lnTo>
                  <a:pt x="16230600" y="0"/>
                </a:lnTo>
                <a:lnTo>
                  <a:pt x="16230600" y="5254657"/>
                </a:lnTo>
                <a:lnTo>
                  <a:pt x="0" y="5254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857155">
            <a:off x="14093537" y="-186373"/>
            <a:ext cx="5323287" cy="2051885"/>
          </a:xfrm>
          <a:custGeom>
            <a:avLst/>
            <a:gdLst/>
            <a:ahLst/>
            <a:cxnLst/>
            <a:rect r="r" b="b" t="t" l="l"/>
            <a:pathLst>
              <a:path h="2051885" w="5323287">
                <a:moveTo>
                  <a:pt x="0" y="0"/>
                </a:moveTo>
                <a:lnTo>
                  <a:pt x="5323287" y="0"/>
                </a:lnTo>
                <a:lnTo>
                  <a:pt x="5323287" y="2051885"/>
                </a:lnTo>
                <a:lnTo>
                  <a:pt x="0" y="2051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33223" y="6971774"/>
            <a:ext cx="12420335" cy="191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7"/>
              </a:lnSpc>
            </a:pPr>
            <a:r>
              <a:rPr lang="en-US" sz="2726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can observe that the most common genres (e.g. Drama and Comedy) tends to have the lowest average budget. As a result, despite their popularity and frequent production, they generally require less investment compared to high-budget genres like Adventure or Action.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2409636" y="-191982"/>
            <a:ext cx="3438336" cy="1164158"/>
            <a:chOff x="0" y="0"/>
            <a:chExt cx="905570" cy="3066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05570" cy="306609"/>
            </a:xfrm>
            <a:custGeom>
              <a:avLst/>
              <a:gdLst/>
              <a:ahLst/>
              <a:cxnLst/>
              <a:rect r="r" b="b" t="t" l="l"/>
              <a:pathLst>
                <a:path h="306609" w="905570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-313459" y="97556"/>
            <a:ext cx="1485034" cy="6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7436" y="2272950"/>
            <a:ext cx="17733127" cy="5741100"/>
          </a:xfrm>
          <a:custGeom>
            <a:avLst/>
            <a:gdLst/>
            <a:ahLst/>
            <a:cxnLst/>
            <a:rect r="r" b="b" t="t" l="l"/>
            <a:pathLst>
              <a:path h="5741100" w="17733127">
                <a:moveTo>
                  <a:pt x="0" y="0"/>
                </a:moveTo>
                <a:lnTo>
                  <a:pt x="17733128" y="0"/>
                </a:lnTo>
                <a:lnTo>
                  <a:pt x="17733128" y="5741100"/>
                </a:lnTo>
                <a:lnTo>
                  <a:pt x="0" y="574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409636" y="-191982"/>
            <a:ext cx="3438336" cy="1164158"/>
            <a:chOff x="0" y="0"/>
            <a:chExt cx="905570" cy="3066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5570" cy="306609"/>
            </a:xfrm>
            <a:custGeom>
              <a:avLst/>
              <a:gdLst/>
              <a:ahLst/>
              <a:cxnLst/>
              <a:rect r="r" b="b" t="t" l="l"/>
              <a:pathLst>
                <a:path h="306609" w="905570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313459" y="97556"/>
            <a:ext cx="1485034" cy="6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Q2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50087" y="2296471"/>
            <a:ext cx="17587826" cy="5694059"/>
          </a:xfrm>
          <a:custGeom>
            <a:avLst/>
            <a:gdLst/>
            <a:ahLst/>
            <a:cxnLst/>
            <a:rect r="r" b="b" t="t" l="l"/>
            <a:pathLst>
              <a:path h="5694059" w="17587826">
                <a:moveTo>
                  <a:pt x="0" y="0"/>
                </a:moveTo>
                <a:lnTo>
                  <a:pt x="17587826" y="0"/>
                </a:lnTo>
                <a:lnTo>
                  <a:pt x="17587826" y="5694058"/>
                </a:lnTo>
                <a:lnTo>
                  <a:pt x="0" y="5694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409636" y="-191982"/>
            <a:ext cx="3438336" cy="1164158"/>
            <a:chOff x="0" y="0"/>
            <a:chExt cx="905570" cy="3066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5570" cy="306609"/>
            </a:xfrm>
            <a:custGeom>
              <a:avLst/>
              <a:gdLst/>
              <a:ahLst/>
              <a:cxnLst/>
              <a:rect r="r" b="b" t="t" l="l"/>
              <a:pathLst>
                <a:path h="306609" w="905570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313459" y="97556"/>
            <a:ext cx="1485034" cy="6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03767" y="2281475"/>
            <a:ext cx="17680465" cy="5724051"/>
          </a:xfrm>
          <a:custGeom>
            <a:avLst/>
            <a:gdLst/>
            <a:ahLst/>
            <a:cxnLst/>
            <a:rect r="r" b="b" t="t" l="l"/>
            <a:pathLst>
              <a:path h="5724051" w="17680465">
                <a:moveTo>
                  <a:pt x="0" y="0"/>
                </a:moveTo>
                <a:lnTo>
                  <a:pt x="17680466" y="0"/>
                </a:lnTo>
                <a:lnTo>
                  <a:pt x="17680466" y="5724050"/>
                </a:lnTo>
                <a:lnTo>
                  <a:pt x="0" y="57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409636" y="-191982"/>
            <a:ext cx="9867745" cy="1164158"/>
            <a:chOff x="0" y="0"/>
            <a:chExt cx="2598912" cy="3066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98912" cy="306609"/>
            </a:xfrm>
            <a:custGeom>
              <a:avLst/>
              <a:gdLst/>
              <a:ahLst/>
              <a:cxnLst/>
              <a:rect r="r" b="b" t="t" l="l"/>
              <a:pathLst>
                <a:path h="306609" w="2598912">
                  <a:moveTo>
                    <a:pt x="40013" y="0"/>
                  </a:moveTo>
                  <a:lnTo>
                    <a:pt x="2558899" y="0"/>
                  </a:lnTo>
                  <a:cubicBezTo>
                    <a:pt x="2569511" y="0"/>
                    <a:pt x="2579689" y="4216"/>
                    <a:pt x="2587193" y="11720"/>
                  </a:cubicBezTo>
                  <a:cubicBezTo>
                    <a:pt x="2594697" y="19223"/>
                    <a:pt x="2598912" y="29401"/>
                    <a:pt x="2598912" y="40013"/>
                  </a:cubicBezTo>
                  <a:lnTo>
                    <a:pt x="2598912" y="266596"/>
                  </a:lnTo>
                  <a:cubicBezTo>
                    <a:pt x="2598912" y="277209"/>
                    <a:pt x="2594697" y="287386"/>
                    <a:pt x="2587193" y="294890"/>
                  </a:cubicBezTo>
                  <a:cubicBezTo>
                    <a:pt x="2579689" y="302394"/>
                    <a:pt x="2569511" y="306609"/>
                    <a:pt x="2558899" y="306609"/>
                  </a:cubicBezTo>
                  <a:lnTo>
                    <a:pt x="40013" y="306609"/>
                  </a:lnTo>
                  <a:cubicBezTo>
                    <a:pt x="29401" y="306609"/>
                    <a:pt x="19223" y="302394"/>
                    <a:pt x="11720" y="294890"/>
                  </a:cubicBezTo>
                  <a:cubicBezTo>
                    <a:pt x="4216" y="287386"/>
                    <a:pt x="0" y="277209"/>
                    <a:pt x="0" y="266596"/>
                  </a:cubicBezTo>
                  <a:lnTo>
                    <a:pt x="0" y="40013"/>
                  </a:lnTo>
                  <a:cubicBezTo>
                    <a:pt x="0" y="29401"/>
                    <a:pt x="4216" y="19223"/>
                    <a:pt x="11720" y="11720"/>
                  </a:cubicBezTo>
                  <a:cubicBezTo>
                    <a:pt x="19223" y="4216"/>
                    <a:pt x="29401" y="0"/>
                    <a:pt x="40013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98912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07077" y="240872"/>
            <a:ext cx="8836923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Q3) What</a:t>
            </a: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 the trending genres?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1535526">
            <a:off x="16171924" y="450606"/>
            <a:ext cx="1491929" cy="1516574"/>
          </a:xfrm>
          <a:custGeom>
            <a:avLst/>
            <a:gdLst/>
            <a:ahLst/>
            <a:cxnLst/>
            <a:rect r="r" b="b" t="t" l="l"/>
            <a:pathLst>
              <a:path h="1516574" w="1491929">
                <a:moveTo>
                  <a:pt x="1491929" y="0"/>
                </a:moveTo>
                <a:lnTo>
                  <a:pt x="0" y="0"/>
                </a:lnTo>
                <a:lnTo>
                  <a:pt x="0" y="1516573"/>
                </a:lnTo>
                <a:lnTo>
                  <a:pt x="1491929" y="1516573"/>
                </a:lnTo>
                <a:lnTo>
                  <a:pt x="14919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3191096" cy="1164158"/>
            <a:chOff x="0" y="0"/>
            <a:chExt cx="3474198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74198" cy="306609"/>
            </a:xfrm>
            <a:custGeom>
              <a:avLst/>
              <a:gdLst/>
              <a:ahLst/>
              <a:cxnLst/>
              <a:rect r="r" b="b" t="t" l="l"/>
              <a:pathLst>
                <a:path h="306609" w="3474198">
                  <a:moveTo>
                    <a:pt x="29932" y="0"/>
                  </a:moveTo>
                  <a:lnTo>
                    <a:pt x="3444266" y="0"/>
                  </a:lnTo>
                  <a:cubicBezTo>
                    <a:pt x="3452204" y="0"/>
                    <a:pt x="3459818" y="3154"/>
                    <a:pt x="3465431" y="8767"/>
                  </a:cubicBezTo>
                  <a:cubicBezTo>
                    <a:pt x="3471044" y="14380"/>
                    <a:pt x="3474198" y="21994"/>
                    <a:pt x="3474198" y="29932"/>
                  </a:cubicBezTo>
                  <a:lnTo>
                    <a:pt x="3474198" y="276677"/>
                  </a:lnTo>
                  <a:cubicBezTo>
                    <a:pt x="3474198" y="284616"/>
                    <a:pt x="3471044" y="292229"/>
                    <a:pt x="3465431" y="297843"/>
                  </a:cubicBezTo>
                  <a:cubicBezTo>
                    <a:pt x="3459818" y="303456"/>
                    <a:pt x="3452204" y="306609"/>
                    <a:pt x="3444266" y="306609"/>
                  </a:cubicBezTo>
                  <a:lnTo>
                    <a:pt x="29932" y="306609"/>
                  </a:lnTo>
                  <a:cubicBezTo>
                    <a:pt x="21994" y="306609"/>
                    <a:pt x="14380" y="303456"/>
                    <a:pt x="8767" y="297843"/>
                  </a:cubicBezTo>
                  <a:cubicBezTo>
                    <a:pt x="3154" y="292229"/>
                    <a:pt x="0" y="284616"/>
                    <a:pt x="0" y="276677"/>
                  </a:cubicBezTo>
                  <a:lnTo>
                    <a:pt x="0" y="29932"/>
                  </a:lnTo>
                  <a:cubicBezTo>
                    <a:pt x="0" y="21994"/>
                    <a:pt x="3154" y="14380"/>
                    <a:pt x="8767" y="8767"/>
                  </a:cubicBezTo>
                  <a:cubicBezTo>
                    <a:pt x="14380" y="3154"/>
                    <a:pt x="21994" y="0"/>
                    <a:pt x="29932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474198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60393" y="1112853"/>
            <a:ext cx="14767214" cy="7402066"/>
          </a:xfrm>
          <a:custGeom>
            <a:avLst/>
            <a:gdLst/>
            <a:ahLst/>
            <a:cxnLst/>
            <a:rect r="r" b="b" t="t" l="l"/>
            <a:pathLst>
              <a:path h="7402066" w="14767214">
                <a:moveTo>
                  <a:pt x="0" y="0"/>
                </a:moveTo>
                <a:lnTo>
                  <a:pt x="14767214" y="0"/>
                </a:lnTo>
                <a:lnTo>
                  <a:pt x="14767214" y="7402066"/>
                </a:lnTo>
                <a:lnTo>
                  <a:pt x="0" y="740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1038185" cy="871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Q4) What are the top movie production companies?</a:t>
            </a:r>
          </a:p>
          <a:p>
            <a:pPr algn="l">
              <a:lnSpc>
                <a:spcPts val="3423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8776760"/>
            <a:ext cx="16230600" cy="1049587"/>
            <a:chOff x="0" y="0"/>
            <a:chExt cx="8341237" cy="5394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341237" cy="539404"/>
            </a:xfrm>
            <a:custGeom>
              <a:avLst/>
              <a:gdLst/>
              <a:ahLst/>
              <a:cxnLst/>
              <a:rect r="r" b="b" t="t" l="l"/>
              <a:pathLst>
                <a:path h="539404" w="8341237">
                  <a:moveTo>
                    <a:pt x="24327" y="0"/>
                  </a:moveTo>
                  <a:lnTo>
                    <a:pt x="8316911" y="0"/>
                  </a:lnTo>
                  <a:cubicBezTo>
                    <a:pt x="8330346" y="0"/>
                    <a:pt x="8341237" y="10891"/>
                    <a:pt x="8341237" y="24327"/>
                  </a:cubicBezTo>
                  <a:lnTo>
                    <a:pt x="8341237" y="515078"/>
                  </a:lnTo>
                  <a:cubicBezTo>
                    <a:pt x="8341237" y="521529"/>
                    <a:pt x="8338675" y="527717"/>
                    <a:pt x="8334112" y="532279"/>
                  </a:cubicBezTo>
                  <a:cubicBezTo>
                    <a:pt x="8329550" y="536841"/>
                    <a:pt x="8323362" y="539404"/>
                    <a:pt x="8316911" y="539404"/>
                  </a:cubicBezTo>
                  <a:lnTo>
                    <a:pt x="24327" y="539404"/>
                  </a:lnTo>
                  <a:cubicBezTo>
                    <a:pt x="10891" y="539404"/>
                    <a:pt x="0" y="528513"/>
                    <a:pt x="0" y="51507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341237" cy="577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27327" y="8767235"/>
            <a:ext cx="15690495" cy="141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This chart highlights the financial performance of major film studios over several decades, comparing their total production budgets with total revenues.</a:t>
            </a:r>
          </a:p>
          <a:p>
            <a:pPr algn="just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3438336" cy="1164158"/>
            <a:chOff x="0" y="0"/>
            <a:chExt cx="905570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5570" cy="306609"/>
            </a:xfrm>
            <a:custGeom>
              <a:avLst/>
              <a:gdLst/>
              <a:ahLst/>
              <a:cxnLst/>
              <a:rect r="r" b="b" t="t" l="l"/>
              <a:pathLst>
                <a:path h="306609" w="905570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9277" y="2273546"/>
            <a:ext cx="17729446" cy="5739908"/>
          </a:xfrm>
          <a:custGeom>
            <a:avLst/>
            <a:gdLst/>
            <a:ahLst/>
            <a:cxnLst/>
            <a:rect r="r" b="b" t="t" l="l"/>
            <a:pathLst>
              <a:path h="5739908" w="17729446">
                <a:moveTo>
                  <a:pt x="0" y="0"/>
                </a:moveTo>
                <a:lnTo>
                  <a:pt x="17729446" y="0"/>
                </a:lnTo>
                <a:lnTo>
                  <a:pt x="17729446" y="5739908"/>
                </a:lnTo>
                <a:lnTo>
                  <a:pt x="0" y="573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313459" y="97556"/>
            <a:ext cx="1485034" cy="6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Q4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3438336" cy="1164158"/>
            <a:chOff x="0" y="0"/>
            <a:chExt cx="905570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5570" cy="306609"/>
            </a:xfrm>
            <a:custGeom>
              <a:avLst/>
              <a:gdLst/>
              <a:ahLst/>
              <a:cxnLst/>
              <a:rect r="r" b="b" t="t" l="l"/>
              <a:pathLst>
                <a:path h="306609" w="905570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03358" y="529791"/>
            <a:ext cx="15909342" cy="9227419"/>
          </a:xfrm>
          <a:custGeom>
            <a:avLst/>
            <a:gdLst/>
            <a:ahLst/>
            <a:cxnLst/>
            <a:rect r="r" b="b" t="t" l="l"/>
            <a:pathLst>
              <a:path h="9227419" w="15909342">
                <a:moveTo>
                  <a:pt x="0" y="0"/>
                </a:moveTo>
                <a:lnTo>
                  <a:pt x="15909342" y="0"/>
                </a:lnTo>
                <a:lnTo>
                  <a:pt x="15909342" y="9227418"/>
                </a:lnTo>
                <a:lnTo>
                  <a:pt x="0" y="9227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313459" y="97556"/>
            <a:ext cx="1485034" cy="6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Q4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3438336" cy="1164158"/>
            <a:chOff x="0" y="0"/>
            <a:chExt cx="905570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5570" cy="306609"/>
            </a:xfrm>
            <a:custGeom>
              <a:avLst/>
              <a:gdLst/>
              <a:ahLst/>
              <a:cxnLst/>
              <a:rect r="r" b="b" t="t" l="l"/>
              <a:pathLst>
                <a:path h="306609" w="905570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96509" y="2311500"/>
            <a:ext cx="17494982" cy="5664000"/>
          </a:xfrm>
          <a:custGeom>
            <a:avLst/>
            <a:gdLst/>
            <a:ahLst/>
            <a:cxnLst/>
            <a:rect r="r" b="b" t="t" l="l"/>
            <a:pathLst>
              <a:path h="5664000" w="17494982">
                <a:moveTo>
                  <a:pt x="0" y="0"/>
                </a:moveTo>
                <a:lnTo>
                  <a:pt x="17494982" y="0"/>
                </a:lnTo>
                <a:lnTo>
                  <a:pt x="17494982" y="5664000"/>
                </a:lnTo>
                <a:lnTo>
                  <a:pt x="0" y="566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313459" y="97556"/>
            <a:ext cx="1485034" cy="6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Q4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3438336" cy="1164158"/>
            <a:chOff x="0" y="0"/>
            <a:chExt cx="905570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5570" cy="306609"/>
            </a:xfrm>
            <a:custGeom>
              <a:avLst/>
              <a:gdLst/>
              <a:ahLst/>
              <a:cxnLst/>
              <a:rect r="r" b="b" t="t" l="l"/>
              <a:pathLst>
                <a:path h="306609" w="905570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903358" y="579507"/>
            <a:ext cx="15909342" cy="9127985"/>
          </a:xfrm>
          <a:custGeom>
            <a:avLst/>
            <a:gdLst/>
            <a:ahLst/>
            <a:cxnLst/>
            <a:rect r="r" b="b" t="t" l="l"/>
            <a:pathLst>
              <a:path h="9127985" w="15909342">
                <a:moveTo>
                  <a:pt x="0" y="0"/>
                </a:moveTo>
                <a:lnTo>
                  <a:pt x="15909342" y="0"/>
                </a:lnTo>
                <a:lnTo>
                  <a:pt x="15909342" y="9127986"/>
                </a:lnTo>
                <a:lnTo>
                  <a:pt x="0" y="9127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313459" y="97556"/>
            <a:ext cx="1485034" cy="6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Q4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24155" y="1497703"/>
            <a:ext cx="11039690" cy="8279767"/>
          </a:xfrm>
          <a:custGeom>
            <a:avLst/>
            <a:gdLst/>
            <a:ahLst/>
            <a:cxnLst/>
            <a:rect r="r" b="b" t="t" l="l"/>
            <a:pathLst>
              <a:path h="8279767" w="11039690">
                <a:moveTo>
                  <a:pt x="0" y="0"/>
                </a:moveTo>
                <a:lnTo>
                  <a:pt x="11039690" y="0"/>
                </a:lnTo>
                <a:lnTo>
                  <a:pt x="11039690" y="8279767"/>
                </a:lnTo>
                <a:lnTo>
                  <a:pt x="0" y="827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871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Q5) Do top movie studios tend to produce more adult oriented or child friendly content?</a:t>
            </a:r>
          </a:p>
          <a:p>
            <a:pPr algn="l">
              <a:lnSpc>
                <a:spcPts val="3423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9539465">
            <a:off x="13611156" y="2946279"/>
            <a:ext cx="2869607" cy="1528066"/>
          </a:xfrm>
          <a:custGeom>
            <a:avLst/>
            <a:gdLst/>
            <a:ahLst/>
            <a:cxnLst/>
            <a:rect r="r" b="b" t="t" l="l"/>
            <a:pathLst>
              <a:path h="1528066" w="2869607">
                <a:moveTo>
                  <a:pt x="0" y="0"/>
                </a:moveTo>
                <a:lnTo>
                  <a:pt x="2869607" y="0"/>
                </a:lnTo>
                <a:lnTo>
                  <a:pt x="2869607" y="1528066"/>
                </a:lnTo>
                <a:lnTo>
                  <a:pt x="0" y="1528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705440">
            <a:off x="2880240" y="1898591"/>
            <a:ext cx="1947008" cy="1036782"/>
          </a:xfrm>
          <a:custGeom>
            <a:avLst/>
            <a:gdLst/>
            <a:ahLst/>
            <a:cxnLst/>
            <a:rect r="r" b="b" t="t" l="l"/>
            <a:pathLst>
              <a:path h="1036782" w="1947008">
                <a:moveTo>
                  <a:pt x="0" y="0"/>
                </a:moveTo>
                <a:lnTo>
                  <a:pt x="1947008" y="0"/>
                </a:lnTo>
                <a:lnTo>
                  <a:pt x="1947008" y="1036782"/>
                </a:lnTo>
                <a:lnTo>
                  <a:pt x="0" y="1036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9548" y="2416982"/>
            <a:ext cx="2958086" cy="1293331"/>
            <a:chOff x="0" y="0"/>
            <a:chExt cx="1520221" cy="6646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20221" cy="664669"/>
            </a:xfrm>
            <a:custGeom>
              <a:avLst/>
              <a:gdLst/>
              <a:ahLst/>
              <a:cxnLst/>
              <a:rect r="r" b="b" t="t" l="l"/>
              <a:pathLst>
                <a:path h="664669" w="1520221">
                  <a:moveTo>
                    <a:pt x="133477" y="0"/>
                  </a:moveTo>
                  <a:lnTo>
                    <a:pt x="1386743" y="0"/>
                  </a:lnTo>
                  <a:cubicBezTo>
                    <a:pt x="1422144" y="0"/>
                    <a:pt x="1456094" y="14063"/>
                    <a:pt x="1481126" y="39095"/>
                  </a:cubicBezTo>
                  <a:cubicBezTo>
                    <a:pt x="1506158" y="64127"/>
                    <a:pt x="1520221" y="98077"/>
                    <a:pt x="1520221" y="133477"/>
                  </a:cubicBezTo>
                  <a:lnTo>
                    <a:pt x="1520221" y="531192"/>
                  </a:lnTo>
                  <a:cubicBezTo>
                    <a:pt x="1520221" y="566592"/>
                    <a:pt x="1506158" y="600542"/>
                    <a:pt x="1481126" y="625574"/>
                  </a:cubicBezTo>
                  <a:cubicBezTo>
                    <a:pt x="1456094" y="650606"/>
                    <a:pt x="1422144" y="664669"/>
                    <a:pt x="1386743" y="664669"/>
                  </a:cubicBezTo>
                  <a:lnTo>
                    <a:pt x="133477" y="664669"/>
                  </a:lnTo>
                  <a:cubicBezTo>
                    <a:pt x="98077" y="664669"/>
                    <a:pt x="64127" y="650606"/>
                    <a:pt x="39095" y="625574"/>
                  </a:cubicBezTo>
                  <a:cubicBezTo>
                    <a:pt x="14063" y="600542"/>
                    <a:pt x="0" y="566592"/>
                    <a:pt x="0" y="531192"/>
                  </a:cubicBezTo>
                  <a:lnTo>
                    <a:pt x="0" y="133477"/>
                  </a:lnTo>
                  <a:cubicBezTo>
                    <a:pt x="0" y="98077"/>
                    <a:pt x="14063" y="64127"/>
                    <a:pt x="39095" y="39095"/>
                  </a:cubicBezTo>
                  <a:cubicBezTo>
                    <a:pt x="64127" y="14063"/>
                    <a:pt x="98077" y="0"/>
                    <a:pt x="133477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20221" cy="702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65046" y="2493312"/>
            <a:ext cx="2347089" cy="107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8"/>
              </a:lnSpc>
            </a:pPr>
            <a:r>
              <a:rPr lang="en-US" sz="3091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Grouped for UNDERAGE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045959" y="1497703"/>
            <a:ext cx="2958086" cy="1293331"/>
            <a:chOff x="0" y="0"/>
            <a:chExt cx="1520221" cy="6646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0221" cy="664669"/>
            </a:xfrm>
            <a:custGeom>
              <a:avLst/>
              <a:gdLst/>
              <a:ahLst/>
              <a:cxnLst/>
              <a:rect r="r" b="b" t="t" l="l"/>
              <a:pathLst>
                <a:path h="664669" w="1520221">
                  <a:moveTo>
                    <a:pt x="133477" y="0"/>
                  </a:moveTo>
                  <a:lnTo>
                    <a:pt x="1386743" y="0"/>
                  </a:lnTo>
                  <a:cubicBezTo>
                    <a:pt x="1422144" y="0"/>
                    <a:pt x="1456094" y="14063"/>
                    <a:pt x="1481126" y="39095"/>
                  </a:cubicBezTo>
                  <a:cubicBezTo>
                    <a:pt x="1506158" y="64127"/>
                    <a:pt x="1520221" y="98077"/>
                    <a:pt x="1520221" y="133477"/>
                  </a:cubicBezTo>
                  <a:lnTo>
                    <a:pt x="1520221" y="531192"/>
                  </a:lnTo>
                  <a:cubicBezTo>
                    <a:pt x="1520221" y="566592"/>
                    <a:pt x="1506158" y="600542"/>
                    <a:pt x="1481126" y="625574"/>
                  </a:cubicBezTo>
                  <a:cubicBezTo>
                    <a:pt x="1456094" y="650606"/>
                    <a:pt x="1422144" y="664669"/>
                    <a:pt x="1386743" y="664669"/>
                  </a:cubicBezTo>
                  <a:lnTo>
                    <a:pt x="133477" y="664669"/>
                  </a:lnTo>
                  <a:cubicBezTo>
                    <a:pt x="98077" y="664669"/>
                    <a:pt x="64127" y="650606"/>
                    <a:pt x="39095" y="625574"/>
                  </a:cubicBezTo>
                  <a:cubicBezTo>
                    <a:pt x="14063" y="600542"/>
                    <a:pt x="0" y="566592"/>
                    <a:pt x="0" y="531192"/>
                  </a:cubicBezTo>
                  <a:lnTo>
                    <a:pt x="0" y="133477"/>
                  </a:lnTo>
                  <a:cubicBezTo>
                    <a:pt x="0" y="98077"/>
                    <a:pt x="14063" y="64127"/>
                    <a:pt x="39095" y="39095"/>
                  </a:cubicBezTo>
                  <a:cubicBezTo>
                    <a:pt x="64127" y="14063"/>
                    <a:pt x="98077" y="0"/>
                    <a:pt x="133477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20221" cy="702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351458" y="1574033"/>
            <a:ext cx="2347089" cy="107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8"/>
              </a:lnSpc>
            </a:pPr>
            <a:r>
              <a:rPr lang="en-US" sz="3091" b="true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Grouped for Adults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606585">
            <a:off x="14247145" y="4668767"/>
            <a:ext cx="3573158" cy="4913093"/>
          </a:xfrm>
          <a:custGeom>
            <a:avLst/>
            <a:gdLst/>
            <a:ahLst/>
            <a:cxnLst/>
            <a:rect r="r" b="b" t="t" l="l"/>
            <a:pathLst>
              <a:path h="4913093" w="3573158">
                <a:moveTo>
                  <a:pt x="0" y="0"/>
                </a:moveTo>
                <a:lnTo>
                  <a:pt x="3573158" y="0"/>
                </a:lnTo>
                <a:lnTo>
                  <a:pt x="3573158" y="4913093"/>
                </a:lnTo>
                <a:lnTo>
                  <a:pt x="0" y="4913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53352">
            <a:off x="650911" y="54039"/>
            <a:ext cx="3802992" cy="6556883"/>
          </a:xfrm>
          <a:custGeom>
            <a:avLst/>
            <a:gdLst/>
            <a:ahLst/>
            <a:cxnLst/>
            <a:rect r="r" b="b" t="t" l="l"/>
            <a:pathLst>
              <a:path h="6556883" w="3802992">
                <a:moveTo>
                  <a:pt x="0" y="0"/>
                </a:moveTo>
                <a:lnTo>
                  <a:pt x="3802993" y="0"/>
                </a:lnTo>
                <a:lnTo>
                  <a:pt x="3802993" y="6556883"/>
                </a:lnTo>
                <a:lnTo>
                  <a:pt x="0" y="65568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896767" y="3811256"/>
            <a:ext cx="10494466" cy="4849853"/>
            <a:chOff x="0" y="0"/>
            <a:chExt cx="2763975" cy="1277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63975" cy="1277327"/>
            </a:xfrm>
            <a:custGeom>
              <a:avLst/>
              <a:gdLst/>
              <a:ahLst/>
              <a:cxnLst/>
              <a:rect r="r" b="b" t="t" l="l"/>
              <a:pathLst>
                <a:path h="1277327" w="2763975">
                  <a:moveTo>
                    <a:pt x="37623" y="0"/>
                  </a:moveTo>
                  <a:lnTo>
                    <a:pt x="2726351" y="0"/>
                  </a:lnTo>
                  <a:cubicBezTo>
                    <a:pt x="2747130" y="0"/>
                    <a:pt x="2763975" y="16845"/>
                    <a:pt x="2763975" y="37623"/>
                  </a:cubicBezTo>
                  <a:lnTo>
                    <a:pt x="2763975" y="1239704"/>
                  </a:lnTo>
                  <a:cubicBezTo>
                    <a:pt x="2763975" y="1260483"/>
                    <a:pt x="2747130" y="1277327"/>
                    <a:pt x="2726351" y="1277327"/>
                  </a:cubicBezTo>
                  <a:lnTo>
                    <a:pt x="37623" y="1277327"/>
                  </a:lnTo>
                  <a:cubicBezTo>
                    <a:pt x="16845" y="1277327"/>
                    <a:pt x="0" y="1260483"/>
                    <a:pt x="0" y="1239704"/>
                  </a:cubicBezTo>
                  <a:lnTo>
                    <a:pt x="0" y="37623"/>
                  </a:lnTo>
                  <a:cubicBezTo>
                    <a:pt x="0" y="16845"/>
                    <a:pt x="16845" y="0"/>
                    <a:pt x="3762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63975" cy="131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01505" y="3542803"/>
            <a:ext cx="1043559" cy="850501"/>
          </a:xfrm>
          <a:custGeom>
            <a:avLst/>
            <a:gdLst/>
            <a:ahLst/>
            <a:cxnLst/>
            <a:rect r="r" b="b" t="t" l="l"/>
            <a:pathLst>
              <a:path h="850501" w="1043559">
                <a:moveTo>
                  <a:pt x="0" y="0"/>
                </a:moveTo>
                <a:lnTo>
                  <a:pt x="1043559" y="0"/>
                </a:lnTo>
                <a:lnTo>
                  <a:pt x="1043559" y="850500"/>
                </a:lnTo>
                <a:lnTo>
                  <a:pt x="0" y="85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04312" y="2465223"/>
            <a:ext cx="929412" cy="1077579"/>
          </a:xfrm>
          <a:custGeom>
            <a:avLst/>
            <a:gdLst/>
            <a:ahLst/>
            <a:cxnLst/>
            <a:rect r="r" b="b" t="t" l="l"/>
            <a:pathLst>
              <a:path h="1077579" w="929412">
                <a:moveTo>
                  <a:pt x="0" y="0"/>
                </a:moveTo>
                <a:lnTo>
                  <a:pt x="929412" y="0"/>
                </a:lnTo>
                <a:lnTo>
                  <a:pt x="929412" y="1077580"/>
                </a:lnTo>
                <a:lnTo>
                  <a:pt x="0" y="1077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96311" y="1028700"/>
            <a:ext cx="1224330" cy="1151890"/>
          </a:xfrm>
          <a:custGeom>
            <a:avLst/>
            <a:gdLst/>
            <a:ahLst/>
            <a:cxnLst/>
            <a:rect r="r" b="b" t="t" l="l"/>
            <a:pathLst>
              <a:path h="1151890" w="1224330">
                <a:moveTo>
                  <a:pt x="0" y="0"/>
                </a:moveTo>
                <a:lnTo>
                  <a:pt x="1224329" y="0"/>
                </a:lnTo>
                <a:lnTo>
                  <a:pt x="1224329" y="1151890"/>
                </a:lnTo>
                <a:lnTo>
                  <a:pt x="0" y="11518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48029" y="1666875"/>
            <a:ext cx="8591942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22438" y="4024478"/>
            <a:ext cx="8843124" cy="422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Movie production is one of the fastest-growing industries that combines art, business, and culture to entertain, educate, and create trends. They are typically shown in theaters, on television, or through streaming platforms, and have become a global language that connects people across borders, affecting their perspective on the world as movies raise awareness.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18086" y="1293828"/>
            <a:ext cx="14851828" cy="8614060"/>
          </a:xfrm>
          <a:custGeom>
            <a:avLst/>
            <a:gdLst/>
            <a:ahLst/>
            <a:cxnLst/>
            <a:rect r="r" b="b" t="t" l="l"/>
            <a:pathLst>
              <a:path h="8614060" w="14851828">
                <a:moveTo>
                  <a:pt x="0" y="0"/>
                </a:moveTo>
                <a:lnTo>
                  <a:pt x="14851828" y="0"/>
                </a:lnTo>
                <a:lnTo>
                  <a:pt x="14851828" y="8614061"/>
                </a:lnTo>
                <a:lnTo>
                  <a:pt x="0" y="8614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871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Q5) Do top movie studios tend to produce more adult oriented or child friendly content?</a:t>
            </a:r>
          </a:p>
          <a:p>
            <a:pPr algn="l">
              <a:lnSpc>
                <a:spcPts val="3423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668363"/>
            <a:ext cx="16230600" cy="4990910"/>
          </a:xfrm>
          <a:custGeom>
            <a:avLst/>
            <a:gdLst/>
            <a:ahLst/>
            <a:cxnLst/>
            <a:rect r="r" b="b" t="t" l="l"/>
            <a:pathLst>
              <a:path h="4990910" w="16230600">
                <a:moveTo>
                  <a:pt x="0" y="0"/>
                </a:moveTo>
                <a:lnTo>
                  <a:pt x="16230600" y="0"/>
                </a:lnTo>
                <a:lnTo>
                  <a:pt x="16230600" y="4990909"/>
                </a:lnTo>
                <a:lnTo>
                  <a:pt x="0" y="499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409636" y="-191982"/>
            <a:ext cx="16033408" cy="1164158"/>
            <a:chOff x="0" y="0"/>
            <a:chExt cx="4222790" cy="3066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22790" cy="306609"/>
            </a:xfrm>
            <a:custGeom>
              <a:avLst/>
              <a:gdLst/>
              <a:ahLst/>
              <a:cxnLst/>
              <a:rect r="r" b="b" t="t" l="l"/>
              <a:pathLst>
                <a:path h="306609" w="4222790">
                  <a:moveTo>
                    <a:pt x="24626" y="0"/>
                  </a:moveTo>
                  <a:lnTo>
                    <a:pt x="4198164" y="0"/>
                  </a:lnTo>
                  <a:cubicBezTo>
                    <a:pt x="4211765" y="0"/>
                    <a:pt x="4222790" y="11025"/>
                    <a:pt x="4222790" y="24626"/>
                  </a:cubicBezTo>
                  <a:lnTo>
                    <a:pt x="4222790" y="281984"/>
                  </a:lnTo>
                  <a:cubicBezTo>
                    <a:pt x="4222790" y="295584"/>
                    <a:pt x="4211765" y="306609"/>
                    <a:pt x="4198164" y="306609"/>
                  </a:cubicBezTo>
                  <a:lnTo>
                    <a:pt x="24626" y="306609"/>
                  </a:lnTo>
                  <a:cubicBezTo>
                    <a:pt x="11025" y="306609"/>
                    <a:pt x="0" y="295584"/>
                    <a:pt x="0" y="281984"/>
                  </a:cubicBezTo>
                  <a:lnTo>
                    <a:pt x="0" y="24626"/>
                  </a:lnTo>
                  <a:cubicBezTo>
                    <a:pt x="0" y="11025"/>
                    <a:pt x="11025" y="0"/>
                    <a:pt x="24626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22279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7132404"/>
            <a:ext cx="16230600" cy="2693944"/>
            <a:chOff x="0" y="0"/>
            <a:chExt cx="8341237" cy="13844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341237" cy="1384473"/>
            </a:xfrm>
            <a:custGeom>
              <a:avLst/>
              <a:gdLst/>
              <a:ahLst/>
              <a:cxnLst/>
              <a:rect r="r" b="b" t="t" l="l"/>
              <a:pathLst>
                <a:path h="1384473" w="8341237">
                  <a:moveTo>
                    <a:pt x="24327" y="0"/>
                  </a:moveTo>
                  <a:lnTo>
                    <a:pt x="8316911" y="0"/>
                  </a:lnTo>
                  <a:cubicBezTo>
                    <a:pt x="8330346" y="0"/>
                    <a:pt x="8341237" y="10891"/>
                    <a:pt x="8341237" y="24327"/>
                  </a:cubicBezTo>
                  <a:lnTo>
                    <a:pt x="8341237" y="1360146"/>
                  </a:lnTo>
                  <a:cubicBezTo>
                    <a:pt x="8341237" y="1373581"/>
                    <a:pt x="8330346" y="1384473"/>
                    <a:pt x="8316911" y="1384473"/>
                  </a:cubicBezTo>
                  <a:lnTo>
                    <a:pt x="24327" y="1384473"/>
                  </a:lnTo>
                  <a:cubicBezTo>
                    <a:pt x="10891" y="1384473"/>
                    <a:pt x="0" y="1373581"/>
                    <a:pt x="0" y="13601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341237" cy="1422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9548" y="240872"/>
            <a:ext cx="17825529" cy="130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Q6) What is the vote scores for the top movie production studios?</a:t>
            </a:r>
          </a:p>
          <a:p>
            <a:pPr algn="l">
              <a:lnSpc>
                <a:spcPts val="3423"/>
              </a:lnSpc>
            </a:pPr>
          </a:p>
          <a:p>
            <a:pPr algn="l">
              <a:lnSpc>
                <a:spcPts val="342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58415" y="7292701"/>
            <a:ext cx="15771170" cy="233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76"/>
              </a:lnSpc>
              <a:spcBef>
                <a:spcPct val="0"/>
              </a:spcBef>
            </a:pPr>
            <a:r>
              <a:rPr lang="en-US" b="true" sz="19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Question: Does this c</a:t>
            </a:r>
            <a:r>
              <a:rPr lang="en-US" b="true" sz="19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hart contribute with the movies revenue?</a:t>
            </a:r>
          </a:p>
          <a:p>
            <a:pPr algn="just">
              <a:lnSpc>
                <a:spcPts val="2676"/>
              </a:lnSpc>
              <a:spcBef>
                <a:spcPct val="0"/>
              </a:spcBef>
            </a:pPr>
          </a:p>
          <a:p>
            <a:pPr algn="just">
              <a:lnSpc>
                <a:spcPts val="2676"/>
              </a:lnSpc>
              <a:spcBef>
                <a:spcPct val="0"/>
              </a:spcBef>
            </a:pPr>
            <a:r>
              <a:rPr lang="en-US" b="true" sz="19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Yes it does, remember the chart in "Question three", We can see that Disney has the highest revenue which correspond with the highest median audience score!</a:t>
            </a:r>
          </a:p>
          <a:p>
            <a:pPr algn="just">
              <a:lnSpc>
                <a:spcPts val="2676"/>
              </a:lnSpc>
              <a:spcBef>
                <a:spcPct val="0"/>
              </a:spcBef>
            </a:pPr>
          </a:p>
          <a:p>
            <a:pPr algn="just">
              <a:lnSpc>
                <a:spcPts val="2676"/>
              </a:lnSpc>
              <a:spcBef>
                <a:spcPct val="0"/>
              </a:spcBef>
            </a:pPr>
            <a:r>
              <a:rPr lang="en-US" b="true" sz="191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Additionally, we can observe that since Disney target audience is children, parents must like Disney content, giving very high median rating!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528675" y="1095375"/>
            <a:ext cx="13230651" cy="9037207"/>
          </a:xfrm>
          <a:custGeom>
            <a:avLst/>
            <a:gdLst/>
            <a:ahLst/>
            <a:cxnLst/>
            <a:rect r="r" b="b" t="t" l="l"/>
            <a:pathLst>
              <a:path h="9037207" w="13230651">
                <a:moveTo>
                  <a:pt x="0" y="0"/>
                </a:moveTo>
                <a:lnTo>
                  <a:pt x="13230650" y="0"/>
                </a:lnTo>
                <a:lnTo>
                  <a:pt x="13230650" y="9037207"/>
                </a:lnTo>
                <a:lnTo>
                  <a:pt x="0" y="9037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57836" y="1114425"/>
            <a:ext cx="13228953" cy="9036047"/>
          </a:xfrm>
          <a:custGeom>
            <a:avLst/>
            <a:gdLst/>
            <a:ahLst/>
            <a:cxnLst/>
            <a:rect r="r" b="b" t="t" l="l"/>
            <a:pathLst>
              <a:path h="9036047" w="13228953">
                <a:moveTo>
                  <a:pt x="0" y="0"/>
                </a:moveTo>
                <a:lnTo>
                  <a:pt x="13228952" y="0"/>
                </a:lnTo>
                <a:lnTo>
                  <a:pt x="13228952" y="9036047"/>
                </a:lnTo>
                <a:lnTo>
                  <a:pt x="0" y="903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660839"/>
            <a:ext cx="16230600" cy="7993570"/>
          </a:xfrm>
          <a:custGeom>
            <a:avLst/>
            <a:gdLst/>
            <a:ahLst/>
            <a:cxnLst/>
            <a:rect r="r" b="b" t="t" l="l"/>
            <a:pathLst>
              <a:path h="7993570" w="16230600">
                <a:moveTo>
                  <a:pt x="0" y="0"/>
                </a:moveTo>
                <a:lnTo>
                  <a:pt x="16230600" y="0"/>
                </a:lnTo>
                <a:lnTo>
                  <a:pt x="16230600" y="7993570"/>
                </a:lnTo>
                <a:lnTo>
                  <a:pt x="0" y="7993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730811"/>
            <a:ext cx="16230600" cy="7993570"/>
          </a:xfrm>
          <a:custGeom>
            <a:avLst/>
            <a:gdLst/>
            <a:ahLst/>
            <a:cxnLst/>
            <a:rect r="r" b="b" t="t" l="l"/>
            <a:pathLst>
              <a:path h="7993570" w="16230600">
                <a:moveTo>
                  <a:pt x="0" y="0"/>
                </a:moveTo>
                <a:lnTo>
                  <a:pt x="16230600" y="0"/>
                </a:lnTo>
                <a:lnTo>
                  <a:pt x="16230600" y="7993571"/>
                </a:lnTo>
                <a:lnTo>
                  <a:pt x="0" y="7993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590866"/>
            <a:ext cx="16230600" cy="7993570"/>
          </a:xfrm>
          <a:custGeom>
            <a:avLst/>
            <a:gdLst/>
            <a:ahLst/>
            <a:cxnLst/>
            <a:rect r="r" b="b" t="t" l="l"/>
            <a:pathLst>
              <a:path h="7993570" w="16230600">
                <a:moveTo>
                  <a:pt x="0" y="0"/>
                </a:moveTo>
                <a:lnTo>
                  <a:pt x="16230600" y="0"/>
                </a:lnTo>
                <a:lnTo>
                  <a:pt x="16230600" y="7993571"/>
                </a:lnTo>
                <a:lnTo>
                  <a:pt x="0" y="7993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601537"/>
            <a:ext cx="16230600" cy="7993571"/>
          </a:xfrm>
          <a:custGeom>
            <a:avLst/>
            <a:gdLst/>
            <a:ahLst/>
            <a:cxnLst/>
            <a:rect r="r" b="b" t="t" l="l"/>
            <a:pathLst>
              <a:path h="7993571" w="16230600">
                <a:moveTo>
                  <a:pt x="0" y="0"/>
                </a:moveTo>
                <a:lnTo>
                  <a:pt x="16230600" y="0"/>
                </a:lnTo>
                <a:lnTo>
                  <a:pt x="16230600" y="7993570"/>
                </a:lnTo>
                <a:lnTo>
                  <a:pt x="0" y="7993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700303" y="174832"/>
            <a:ext cx="14887395" cy="9937336"/>
          </a:xfrm>
          <a:custGeom>
            <a:avLst/>
            <a:gdLst/>
            <a:ahLst/>
            <a:cxnLst/>
            <a:rect r="r" b="b" t="t" l="l"/>
            <a:pathLst>
              <a:path h="9937336" w="14887395">
                <a:moveTo>
                  <a:pt x="0" y="0"/>
                </a:moveTo>
                <a:lnTo>
                  <a:pt x="14887394" y="0"/>
                </a:lnTo>
                <a:lnTo>
                  <a:pt x="14887394" y="9937336"/>
                </a:lnTo>
                <a:lnTo>
                  <a:pt x="0" y="993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409636" y="-191982"/>
            <a:ext cx="3438336" cy="1164158"/>
            <a:chOff x="0" y="0"/>
            <a:chExt cx="905570" cy="3066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5570" cy="306609"/>
            </a:xfrm>
            <a:custGeom>
              <a:avLst/>
              <a:gdLst/>
              <a:ahLst/>
              <a:cxnLst/>
              <a:rect r="r" b="b" t="t" l="l"/>
              <a:pathLst>
                <a:path h="306609" w="905570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313459" y="97556"/>
            <a:ext cx="1485034" cy="63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Q4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850054" y="1273604"/>
            <a:ext cx="11135023" cy="8565402"/>
          </a:xfrm>
          <a:custGeom>
            <a:avLst/>
            <a:gdLst/>
            <a:ahLst/>
            <a:cxnLst/>
            <a:rect r="r" b="b" t="t" l="l"/>
            <a:pathLst>
              <a:path h="8565402" w="11135023">
                <a:moveTo>
                  <a:pt x="0" y="0"/>
                </a:moveTo>
                <a:lnTo>
                  <a:pt x="11135023" y="0"/>
                </a:lnTo>
                <a:lnTo>
                  <a:pt x="11135023" y="8565402"/>
                </a:lnTo>
                <a:lnTo>
                  <a:pt x="0" y="856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Q8) Should companies release movies during official holiday days or not?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9548" y="1273604"/>
            <a:ext cx="6154543" cy="8565402"/>
            <a:chOff x="0" y="0"/>
            <a:chExt cx="3162945" cy="44019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62946" cy="4401936"/>
            </a:xfrm>
            <a:custGeom>
              <a:avLst/>
              <a:gdLst/>
              <a:ahLst/>
              <a:cxnLst/>
              <a:rect r="r" b="b" t="t" l="l"/>
              <a:pathLst>
                <a:path h="4401936" w="3162946">
                  <a:moveTo>
                    <a:pt x="64154" y="0"/>
                  </a:moveTo>
                  <a:lnTo>
                    <a:pt x="3098792" y="0"/>
                  </a:lnTo>
                  <a:cubicBezTo>
                    <a:pt x="3115806" y="0"/>
                    <a:pt x="3132124" y="6759"/>
                    <a:pt x="3144155" y="18790"/>
                  </a:cubicBezTo>
                  <a:cubicBezTo>
                    <a:pt x="3156186" y="30821"/>
                    <a:pt x="3162946" y="47139"/>
                    <a:pt x="3162946" y="64154"/>
                  </a:cubicBezTo>
                  <a:lnTo>
                    <a:pt x="3162946" y="4337782"/>
                  </a:lnTo>
                  <a:cubicBezTo>
                    <a:pt x="3162946" y="4373213"/>
                    <a:pt x="3134223" y="4401936"/>
                    <a:pt x="3098792" y="4401936"/>
                  </a:cubicBezTo>
                  <a:lnTo>
                    <a:pt x="64154" y="4401936"/>
                  </a:lnTo>
                  <a:cubicBezTo>
                    <a:pt x="28723" y="4401936"/>
                    <a:pt x="0" y="4373213"/>
                    <a:pt x="0" y="4337782"/>
                  </a:cubicBezTo>
                  <a:lnTo>
                    <a:pt x="0" y="64154"/>
                  </a:lnTo>
                  <a:cubicBezTo>
                    <a:pt x="0" y="28723"/>
                    <a:pt x="28723" y="0"/>
                    <a:pt x="64154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62945" cy="4440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97403" y="1407850"/>
            <a:ext cx="5678832" cy="833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90"/>
              </a:lnSpc>
              <a:spcBef>
                <a:spcPct val="0"/>
              </a:spcBef>
            </a:pPr>
            <a:r>
              <a:rPr lang="en-US" b="true" sz="3350">
                <a:solidFill>
                  <a:srgbClr val="FF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Problem:</a:t>
            </a:r>
            <a:r>
              <a:rPr lang="en-US" b="true" sz="33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The number of movies released during the holiday was around the 300 mark records, however, the non-holiday releases were over 5000 records. This is UNFAIR comparison, BIAS.</a:t>
            </a:r>
          </a:p>
          <a:p>
            <a:pPr algn="just">
              <a:lnSpc>
                <a:spcPts val="560"/>
              </a:lnSpc>
              <a:spcBef>
                <a:spcPct val="0"/>
              </a:spcBef>
            </a:pPr>
          </a:p>
          <a:p>
            <a:pPr algn="just">
              <a:lnSpc>
                <a:spcPts val="4690"/>
              </a:lnSpc>
              <a:spcBef>
                <a:spcPct val="0"/>
              </a:spcBef>
            </a:pPr>
            <a:r>
              <a:rPr lang="en-US" b="true" sz="3350">
                <a:solidFill>
                  <a:srgbClr val="FF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Solution:</a:t>
            </a:r>
            <a:r>
              <a:rPr lang="en-US" b="true" sz="335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We took the same holiday records, and compaired them with 6 different unique records from the non-holiday records.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3320040"/>
            <a:ext cx="7820158" cy="2033578"/>
            <a:chOff x="0" y="0"/>
            <a:chExt cx="2059630" cy="535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9630" cy="535593"/>
            </a:xfrm>
            <a:custGeom>
              <a:avLst/>
              <a:gdLst/>
              <a:ahLst/>
              <a:cxnLst/>
              <a:rect r="r" b="b" t="t" l="l"/>
              <a:pathLst>
                <a:path h="535593" w="205963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39142" y="3320040"/>
            <a:ext cx="7820158" cy="2033578"/>
            <a:chOff x="0" y="0"/>
            <a:chExt cx="2059630" cy="535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59630" cy="535593"/>
            </a:xfrm>
            <a:custGeom>
              <a:avLst/>
              <a:gdLst/>
              <a:ahLst/>
              <a:cxnLst/>
              <a:rect r="r" b="b" t="t" l="l"/>
              <a:pathLst>
                <a:path h="535593" w="205963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218437" y="1123950"/>
            <a:ext cx="11851125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Objective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6650" y="3727038"/>
            <a:ext cx="680425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Creating consistent visualizations that tell a story.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23692" y="3727038"/>
            <a:ext cx="705105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Help in decision-making for the top movie production companies.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439142" y="6771060"/>
            <a:ext cx="7820158" cy="2033578"/>
            <a:chOff x="0" y="0"/>
            <a:chExt cx="2059630" cy="5355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59630" cy="535593"/>
            </a:xfrm>
            <a:custGeom>
              <a:avLst/>
              <a:gdLst/>
              <a:ahLst/>
              <a:cxnLst/>
              <a:rect r="r" b="b" t="t" l="l"/>
              <a:pathLst>
                <a:path h="535593" w="205963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947092" y="7132529"/>
            <a:ext cx="6804257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Build a machine learning model that can predict the movie overall revenue aft</a:t>
            </a: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 release.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6771060"/>
            <a:ext cx="7820158" cy="2033578"/>
            <a:chOff x="0" y="0"/>
            <a:chExt cx="2059630" cy="53559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59630" cy="535593"/>
            </a:xfrm>
            <a:custGeom>
              <a:avLst/>
              <a:gdLst/>
              <a:ahLst/>
              <a:cxnLst/>
              <a:rect r="r" b="b" t="t" l="l"/>
              <a:pathLst>
                <a:path h="535593" w="205963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13250" y="7175962"/>
            <a:ext cx="705105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·Provide insights/tips for relatively small movie production companies to increase revenue.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481253" y="2652396"/>
            <a:ext cx="915052" cy="915052"/>
            <a:chOff x="0" y="0"/>
            <a:chExt cx="1220069" cy="122006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220069" cy="1220069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386480" y="66675"/>
              <a:ext cx="447110" cy="106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891695" y="2652396"/>
            <a:ext cx="915052" cy="915052"/>
            <a:chOff x="0" y="0"/>
            <a:chExt cx="1220069" cy="1220069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220069" cy="1220069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310248" y="66675"/>
              <a:ext cx="599574" cy="106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481253" y="6098985"/>
            <a:ext cx="915052" cy="915052"/>
            <a:chOff x="0" y="0"/>
            <a:chExt cx="1220069" cy="122006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1220069" cy="1220069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311188" y="66675"/>
              <a:ext cx="597694" cy="106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3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891695" y="6098985"/>
            <a:ext cx="915052" cy="915052"/>
            <a:chOff x="0" y="0"/>
            <a:chExt cx="1220069" cy="1220069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1220069" cy="1220069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279678" y="66675"/>
              <a:ext cx="660714" cy="106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2649" y="1260692"/>
            <a:ext cx="15162701" cy="8794367"/>
          </a:xfrm>
          <a:custGeom>
            <a:avLst/>
            <a:gdLst/>
            <a:ahLst/>
            <a:cxnLst/>
            <a:rect r="r" b="b" t="t" l="l"/>
            <a:pathLst>
              <a:path h="8794367" w="15162701">
                <a:moveTo>
                  <a:pt x="0" y="0"/>
                </a:moveTo>
                <a:lnTo>
                  <a:pt x="15162702" y="0"/>
                </a:lnTo>
                <a:lnTo>
                  <a:pt x="15162702" y="8794367"/>
                </a:lnTo>
                <a:lnTo>
                  <a:pt x="0" y="8794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Q8) Should companies release movies during official holiday days or not?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6721150" cy="1164158"/>
            <a:chOff x="0" y="0"/>
            <a:chExt cx="4403924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03924" cy="306609"/>
            </a:xfrm>
            <a:custGeom>
              <a:avLst/>
              <a:gdLst/>
              <a:ahLst/>
              <a:cxnLst/>
              <a:rect r="r" b="b" t="t" l="l"/>
              <a:pathLst>
                <a:path h="306609" w="4403924">
                  <a:moveTo>
                    <a:pt x="23613" y="0"/>
                  </a:moveTo>
                  <a:lnTo>
                    <a:pt x="4380311" y="0"/>
                  </a:lnTo>
                  <a:cubicBezTo>
                    <a:pt x="4386574" y="0"/>
                    <a:pt x="4392580" y="2488"/>
                    <a:pt x="4397008" y="6916"/>
                  </a:cubicBezTo>
                  <a:cubicBezTo>
                    <a:pt x="4401436" y="11344"/>
                    <a:pt x="4403924" y="17351"/>
                    <a:pt x="4403924" y="23613"/>
                  </a:cubicBezTo>
                  <a:lnTo>
                    <a:pt x="4403924" y="282996"/>
                  </a:lnTo>
                  <a:cubicBezTo>
                    <a:pt x="4403924" y="296038"/>
                    <a:pt x="4393352" y="306609"/>
                    <a:pt x="4380311" y="306609"/>
                  </a:cubicBezTo>
                  <a:lnTo>
                    <a:pt x="23613" y="306609"/>
                  </a:lnTo>
                  <a:cubicBezTo>
                    <a:pt x="10572" y="306609"/>
                    <a:pt x="0" y="296038"/>
                    <a:pt x="0" y="282996"/>
                  </a:cubicBezTo>
                  <a:lnTo>
                    <a:pt x="0" y="23613"/>
                  </a:lnTo>
                  <a:cubicBezTo>
                    <a:pt x="0" y="10572"/>
                    <a:pt x="10572" y="0"/>
                    <a:pt x="23613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403924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08478" y="1248066"/>
            <a:ext cx="17576598" cy="8634504"/>
          </a:xfrm>
          <a:custGeom>
            <a:avLst/>
            <a:gdLst/>
            <a:ahLst/>
            <a:cxnLst/>
            <a:rect r="r" b="b" t="t" l="l"/>
            <a:pathLst>
              <a:path h="8634504" w="17576598">
                <a:moveTo>
                  <a:pt x="0" y="0"/>
                </a:moveTo>
                <a:lnTo>
                  <a:pt x="17576599" y="0"/>
                </a:lnTo>
                <a:lnTo>
                  <a:pt x="17576599" y="8634504"/>
                </a:lnTo>
                <a:lnTo>
                  <a:pt x="0" y="8634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Q9) What is the most profitable month and day to release a movie on?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6791123" cy="1164158"/>
            <a:chOff x="0" y="0"/>
            <a:chExt cx="4422353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22353" cy="306609"/>
            </a:xfrm>
            <a:custGeom>
              <a:avLst/>
              <a:gdLst/>
              <a:ahLst/>
              <a:cxnLst/>
              <a:rect r="r" b="b" t="t" l="l"/>
              <a:pathLst>
                <a:path h="306609" w="4422353">
                  <a:moveTo>
                    <a:pt x="23515" y="0"/>
                  </a:moveTo>
                  <a:lnTo>
                    <a:pt x="4398838" y="0"/>
                  </a:lnTo>
                  <a:cubicBezTo>
                    <a:pt x="4405075" y="0"/>
                    <a:pt x="4411056" y="2477"/>
                    <a:pt x="4415466" y="6887"/>
                  </a:cubicBezTo>
                  <a:cubicBezTo>
                    <a:pt x="4419876" y="11297"/>
                    <a:pt x="4422353" y="17278"/>
                    <a:pt x="4422353" y="23515"/>
                  </a:cubicBezTo>
                  <a:lnTo>
                    <a:pt x="4422353" y="283095"/>
                  </a:lnTo>
                  <a:cubicBezTo>
                    <a:pt x="4422353" y="296082"/>
                    <a:pt x="4411825" y="306609"/>
                    <a:pt x="4398838" y="306609"/>
                  </a:cubicBezTo>
                  <a:lnTo>
                    <a:pt x="23515" y="306609"/>
                  </a:lnTo>
                  <a:cubicBezTo>
                    <a:pt x="10528" y="306609"/>
                    <a:pt x="0" y="296082"/>
                    <a:pt x="0" y="283095"/>
                  </a:cubicBezTo>
                  <a:lnTo>
                    <a:pt x="0" y="23515"/>
                  </a:lnTo>
                  <a:cubicBezTo>
                    <a:pt x="0" y="10528"/>
                    <a:pt x="10528" y="0"/>
                    <a:pt x="23515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422353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30746" y="1230350"/>
            <a:ext cx="17607457" cy="8913775"/>
          </a:xfrm>
          <a:custGeom>
            <a:avLst/>
            <a:gdLst/>
            <a:ahLst/>
            <a:cxnLst/>
            <a:rect r="r" b="b" t="t" l="l"/>
            <a:pathLst>
              <a:path h="8913775" w="17607457">
                <a:moveTo>
                  <a:pt x="0" y="0"/>
                </a:moveTo>
                <a:lnTo>
                  <a:pt x="17607458" y="0"/>
                </a:lnTo>
                <a:lnTo>
                  <a:pt x="17607458" y="8913775"/>
                </a:lnTo>
                <a:lnTo>
                  <a:pt x="0" y="891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Q9) What is the most profitable month and day to release a movie on?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6756137" cy="1164158"/>
            <a:chOff x="0" y="0"/>
            <a:chExt cx="4413139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13139" cy="306609"/>
            </a:xfrm>
            <a:custGeom>
              <a:avLst/>
              <a:gdLst/>
              <a:ahLst/>
              <a:cxnLst/>
              <a:rect r="r" b="b" t="t" l="l"/>
              <a:pathLst>
                <a:path h="306609" w="4413139">
                  <a:moveTo>
                    <a:pt x="23564" y="0"/>
                  </a:moveTo>
                  <a:lnTo>
                    <a:pt x="4389575" y="0"/>
                  </a:lnTo>
                  <a:cubicBezTo>
                    <a:pt x="4395824" y="0"/>
                    <a:pt x="4401818" y="2483"/>
                    <a:pt x="4406237" y="6902"/>
                  </a:cubicBezTo>
                  <a:cubicBezTo>
                    <a:pt x="4410656" y="11321"/>
                    <a:pt x="4413139" y="17314"/>
                    <a:pt x="4413139" y="23564"/>
                  </a:cubicBezTo>
                  <a:lnTo>
                    <a:pt x="4413139" y="283046"/>
                  </a:lnTo>
                  <a:cubicBezTo>
                    <a:pt x="4413139" y="296060"/>
                    <a:pt x="4402589" y="306609"/>
                    <a:pt x="4389575" y="306609"/>
                  </a:cubicBezTo>
                  <a:lnTo>
                    <a:pt x="23564" y="306609"/>
                  </a:lnTo>
                  <a:cubicBezTo>
                    <a:pt x="10550" y="306609"/>
                    <a:pt x="0" y="296060"/>
                    <a:pt x="0" y="283046"/>
                  </a:cubicBezTo>
                  <a:lnTo>
                    <a:pt x="0" y="23564"/>
                  </a:lnTo>
                  <a:cubicBezTo>
                    <a:pt x="0" y="10550"/>
                    <a:pt x="10550" y="0"/>
                    <a:pt x="23564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413139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70709" y="1325102"/>
            <a:ext cx="17614368" cy="8631040"/>
          </a:xfrm>
          <a:custGeom>
            <a:avLst/>
            <a:gdLst/>
            <a:ahLst/>
            <a:cxnLst/>
            <a:rect r="r" b="b" t="t" l="l"/>
            <a:pathLst>
              <a:path h="8631040" w="17614368">
                <a:moveTo>
                  <a:pt x="0" y="0"/>
                </a:moveTo>
                <a:lnTo>
                  <a:pt x="17614368" y="0"/>
                </a:lnTo>
                <a:lnTo>
                  <a:pt x="17614368" y="8631041"/>
                </a:lnTo>
                <a:lnTo>
                  <a:pt x="0" y="8631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40872"/>
            <a:ext cx="17825529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Q9) What is the most profitable month and day to release a movie on?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1235" y="2677828"/>
            <a:ext cx="17825529" cy="5771015"/>
          </a:xfrm>
          <a:custGeom>
            <a:avLst/>
            <a:gdLst/>
            <a:ahLst/>
            <a:cxnLst/>
            <a:rect r="r" b="b" t="t" l="l"/>
            <a:pathLst>
              <a:path h="5771015" w="17825529">
                <a:moveTo>
                  <a:pt x="0" y="0"/>
                </a:moveTo>
                <a:lnTo>
                  <a:pt x="17825530" y="0"/>
                </a:lnTo>
                <a:lnTo>
                  <a:pt x="17825530" y="5771015"/>
                </a:lnTo>
                <a:lnTo>
                  <a:pt x="0" y="5771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7825529" cy="84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Q10) </a:t>
            </a: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Does the movies budget and revenue increase with time? Is it a profitable relationship?</a:t>
            </a:r>
          </a:p>
          <a:p>
            <a:pPr algn="l">
              <a:lnSpc>
                <a:spcPts val="3316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571636"/>
            <a:ext cx="16230600" cy="8115300"/>
          </a:xfrm>
          <a:custGeom>
            <a:avLst/>
            <a:gdLst/>
            <a:ahLst/>
            <a:cxnLst/>
            <a:rect r="r" b="b" t="t" l="l"/>
            <a:pathLst>
              <a:path h="8115300" w="162306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7825529" cy="84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Q10) </a:t>
            </a: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Does the movies budget and revenue increase with time? Is it a profitable relationship?</a:t>
            </a:r>
          </a:p>
          <a:p>
            <a:pPr algn="l">
              <a:lnSpc>
                <a:spcPts val="3316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3611880"/>
            <a:ext cx="18288000" cy="5646420"/>
          </a:xfrm>
          <a:custGeom>
            <a:avLst/>
            <a:gdLst/>
            <a:ahLst/>
            <a:cxnLst/>
            <a:rect r="r" b="b" t="t" l="l"/>
            <a:pathLst>
              <a:path h="5646420" w="18288000">
                <a:moveTo>
                  <a:pt x="0" y="0"/>
                </a:moveTo>
                <a:lnTo>
                  <a:pt x="18288000" y="0"/>
                </a:lnTo>
                <a:lnTo>
                  <a:pt x="18288000" y="5646420"/>
                </a:lnTo>
                <a:lnTo>
                  <a:pt x="0" y="564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7825529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Q11) What other features can we add to increase the correlation with budget and revenue?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9548" y="1273604"/>
            <a:ext cx="17431365" cy="2003628"/>
            <a:chOff x="0" y="0"/>
            <a:chExt cx="8958335" cy="10297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58335" cy="1029705"/>
            </a:xfrm>
            <a:custGeom>
              <a:avLst/>
              <a:gdLst/>
              <a:ahLst/>
              <a:cxnLst/>
              <a:rect r="r" b="b" t="t" l="l"/>
              <a:pathLst>
                <a:path h="1029705" w="8958335">
                  <a:moveTo>
                    <a:pt x="22651" y="0"/>
                  </a:moveTo>
                  <a:lnTo>
                    <a:pt x="8935684" y="0"/>
                  </a:lnTo>
                  <a:cubicBezTo>
                    <a:pt x="8948194" y="0"/>
                    <a:pt x="8958335" y="10141"/>
                    <a:pt x="8958335" y="22651"/>
                  </a:cubicBezTo>
                  <a:lnTo>
                    <a:pt x="8958335" y="1007054"/>
                  </a:lnTo>
                  <a:cubicBezTo>
                    <a:pt x="8958335" y="1013062"/>
                    <a:pt x="8955949" y="1018823"/>
                    <a:pt x="8951701" y="1023071"/>
                  </a:cubicBezTo>
                  <a:cubicBezTo>
                    <a:pt x="8947453" y="1027319"/>
                    <a:pt x="8941691" y="1029705"/>
                    <a:pt x="8935684" y="1029705"/>
                  </a:cubicBezTo>
                  <a:lnTo>
                    <a:pt x="22651" y="1029705"/>
                  </a:lnTo>
                  <a:cubicBezTo>
                    <a:pt x="10141" y="1029705"/>
                    <a:pt x="0" y="1019564"/>
                    <a:pt x="0" y="1007054"/>
                  </a:cubicBezTo>
                  <a:lnTo>
                    <a:pt x="0" y="22651"/>
                  </a:lnTo>
                  <a:cubicBezTo>
                    <a:pt x="0" y="10141"/>
                    <a:pt x="10141" y="0"/>
                    <a:pt x="22651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58335" cy="1067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10797" y="1415945"/>
            <a:ext cx="16748503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Firstly, we want to test with the feature `popularity`. This feature indicates how people were motivated to watch the movie pre-release. Will this feature create a strong connection with the budget and revenue?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9548" y="2257992"/>
            <a:ext cx="17825529" cy="5771015"/>
          </a:xfrm>
          <a:custGeom>
            <a:avLst/>
            <a:gdLst/>
            <a:ahLst/>
            <a:cxnLst/>
            <a:rect r="r" b="b" t="t" l="l"/>
            <a:pathLst>
              <a:path h="5771015" w="17825529">
                <a:moveTo>
                  <a:pt x="0" y="0"/>
                </a:moveTo>
                <a:lnTo>
                  <a:pt x="17825529" y="0"/>
                </a:lnTo>
                <a:lnTo>
                  <a:pt x="17825529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7825529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Q11) What other features can we add to increase the correlation with budget and revenue?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6630" y="1522940"/>
            <a:ext cx="17431365" cy="1492831"/>
            <a:chOff x="0" y="0"/>
            <a:chExt cx="8958335" cy="7671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58335" cy="767196"/>
            </a:xfrm>
            <a:custGeom>
              <a:avLst/>
              <a:gdLst/>
              <a:ahLst/>
              <a:cxnLst/>
              <a:rect r="r" b="b" t="t" l="l"/>
              <a:pathLst>
                <a:path h="767196" w="8958335">
                  <a:moveTo>
                    <a:pt x="22651" y="0"/>
                  </a:moveTo>
                  <a:lnTo>
                    <a:pt x="8935684" y="0"/>
                  </a:lnTo>
                  <a:cubicBezTo>
                    <a:pt x="8948194" y="0"/>
                    <a:pt x="8958335" y="10141"/>
                    <a:pt x="8958335" y="22651"/>
                  </a:cubicBezTo>
                  <a:lnTo>
                    <a:pt x="8958335" y="744545"/>
                  </a:lnTo>
                  <a:cubicBezTo>
                    <a:pt x="8958335" y="750553"/>
                    <a:pt x="8955949" y="756314"/>
                    <a:pt x="8951701" y="760562"/>
                  </a:cubicBezTo>
                  <a:cubicBezTo>
                    <a:pt x="8947453" y="764810"/>
                    <a:pt x="8941691" y="767196"/>
                    <a:pt x="8935684" y="767196"/>
                  </a:cubicBezTo>
                  <a:lnTo>
                    <a:pt x="22651" y="767196"/>
                  </a:lnTo>
                  <a:cubicBezTo>
                    <a:pt x="10141" y="767196"/>
                    <a:pt x="0" y="757055"/>
                    <a:pt x="0" y="744545"/>
                  </a:cubicBezTo>
                  <a:lnTo>
                    <a:pt x="0" y="22651"/>
                  </a:lnTo>
                  <a:cubicBezTo>
                    <a:pt x="0" y="10141"/>
                    <a:pt x="10141" y="0"/>
                    <a:pt x="22651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958335" cy="805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28317" y="3568221"/>
            <a:ext cx="17431365" cy="5098674"/>
          </a:xfrm>
          <a:custGeom>
            <a:avLst/>
            <a:gdLst/>
            <a:ahLst/>
            <a:cxnLst/>
            <a:rect r="r" b="b" t="t" l="l"/>
            <a:pathLst>
              <a:path h="5098674" w="17431365">
                <a:moveTo>
                  <a:pt x="0" y="0"/>
                </a:moveTo>
                <a:lnTo>
                  <a:pt x="17431366" y="0"/>
                </a:lnTo>
                <a:lnTo>
                  <a:pt x="17431366" y="5098674"/>
                </a:lnTo>
                <a:lnTo>
                  <a:pt x="0" y="5098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9548" y="250397"/>
            <a:ext cx="17825529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Q11) What other features can we add to increase the correlation with budget and revenue?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879" y="1665281"/>
            <a:ext cx="1674850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Secondly, we add the feature `Opening Weekend (USD)` which indicates how much the movie made within the first week of release.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1235" y="2257992"/>
            <a:ext cx="17825529" cy="5771015"/>
          </a:xfrm>
          <a:custGeom>
            <a:avLst/>
            <a:gdLst/>
            <a:ahLst/>
            <a:cxnLst/>
            <a:rect r="r" b="b" t="t" l="l"/>
            <a:pathLst>
              <a:path h="5771015" w="17825529">
                <a:moveTo>
                  <a:pt x="0" y="0"/>
                </a:moveTo>
                <a:lnTo>
                  <a:pt x="17825530" y="0"/>
                </a:lnTo>
                <a:lnTo>
                  <a:pt x="17825530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7825529" cy="84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395913"/>
            <a:ext cx="7820158" cy="2033578"/>
            <a:chOff x="0" y="0"/>
            <a:chExt cx="2059630" cy="535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9630" cy="535593"/>
            </a:xfrm>
            <a:custGeom>
              <a:avLst/>
              <a:gdLst/>
              <a:ahLst/>
              <a:cxnLst/>
              <a:rect r="r" b="b" t="t" l="l"/>
              <a:pathLst>
                <a:path h="535593" w="205963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430204" y="2911422"/>
            <a:ext cx="9427591" cy="2232078"/>
          </a:xfrm>
          <a:custGeom>
            <a:avLst/>
            <a:gdLst/>
            <a:ahLst/>
            <a:cxnLst/>
            <a:rect r="r" b="b" t="t" l="l"/>
            <a:pathLst>
              <a:path h="2232078" w="9427591">
                <a:moveTo>
                  <a:pt x="0" y="0"/>
                </a:moveTo>
                <a:lnTo>
                  <a:pt x="9427592" y="0"/>
                </a:lnTo>
                <a:lnTo>
                  <a:pt x="9427592" y="2232078"/>
                </a:lnTo>
                <a:lnTo>
                  <a:pt x="0" y="2232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81749" y="5486239"/>
            <a:ext cx="10924501" cy="2755013"/>
          </a:xfrm>
          <a:custGeom>
            <a:avLst/>
            <a:gdLst/>
            <a:ahLst/>
            <a:cxnLst/>
            <a:rect r="r" b="b" t="t" l="l"/>
            <a:pathLst>
              <a:path h="2755013" w="10924501">
                <a:moveTo>
                  <a:pt x="0" y="0"/>
                </a:moveTo>
                <a:lnTo>
                  <a:pt x="10924502" y="0"/>
                </a:lnTo>
                <a:lnTo>
                  <a:pt x="10924502" y="2755013"/>
                </a:lnTo>
                <a:lnTo>
                  <a:pt x="0" y="2755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56444" y="7284068"/>
            <a:ext cx="1630757" cy="957183"/>
          </a:xfrm>
          <a:custGeom>
            <a:avLst/>
            <a:gdLst/>
            <a:ahLst/>
            <a:cxnLst/>
            <a:rect r="r" b="b" t="t" l="l"/>
            <a:pathLst>
              <a:path h="957183" w="1630757">
                <a:moveTo>
                  <a:pt x="0" y="0"/>
                </a:moveTo>
                <a:lnTo>
                  <a:pt x="1630757" y="0"/>
                </a:lnTo>
                <a:lnTo>
                  <a:pt x="1630757" y="957184"/>
                </a:lnTo>
                <a:lnTo>
                  <a:pt x="0" y="957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723514" y="318934"/>
            <a:ext cx="6709589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23992" y="8980805"/>
            <a:ext cx="5840016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issue: Alot of NaN values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1173216">
            <a:off x="-943636" y="8056593"/>
            <a:ext cx="7315200" cy="2819677"/>
          </a:xfrm>
          <a:custGeom>
            <a:avLst/>
            <a:gdLst/>
            <a:ahLst/>
            <a:cxnLst/>
            <a:rect r="r" b="b" t="t" l="l"/>
            <a:pathLst>
              <a:path h="2819677" w="7315200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8755218">
            <a:off x="14914374" y="-959009"/>
            <a:ext cx="4689852" cy="4338113"/>
          </a:xfrm>
          <a:custGeom>
            <a:avLst/>
            <a:gdLst/>
            <a:ahLst/>
            <a:cxnLst/>
            <a:rect r="r" b="b" t="t" l="l"/>
            <a:pathLst>
              <a:path h="4338113" w="4689852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9548" y="2837322"/>
            <a:ext cx="17825529" cy="4612356"/>
          </a:xfrm>
          <a:custGeom>
            <a:avLst/>
            <a:gdLst/>
            <a:ahLst/>
            <a:cxnLst/>
            <a:rect r="r" b="b" t="t" l="l"/>
            <a:pathLst>
              <a:path h="4612356" w="17825529">
                <a:moveTo>
                  <a:pt x="0" y="0"/>
                </a:moveTo>
                <a:lnTo>
                  <a:pt x="17825529" y="0"/>
                </a:lnTo>
                <a:lnTo>
                  <a:pt x="17825529" y="4612356"/>
                </a:lnTo>
                <a:lnTo>
                  <a:pt x="0" y="4612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7825529" cy="84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9548" y="2257992"/>
            <a:ext cx="17825529" cy="5771015"/>
          </a:xfrm>
          <a:custGeom>
            <a:avLst/>
            <a:gdLst/>
            <a:ahLst/>
            <a:cxnLst/>
            <a:rect r="r" b="b" t="t" l="l"/>
            <a:pathLst>
              <a:path h="5771015" w="17825529">
                <a:moveTo>
                  <a:pt x="0" y="0"/>
                </a:moveTo>
                <a:lnTo>
                  <a:pt x="17825529" y="0"/>
                </a:lnTo>
                <a:lnTo>
                  <a:pt x="17825529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7825529" cy="84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9548" y="2257992"/>
            <a:ext cx="17825529" cy="5771015"/>
          </a:xfrm>
          <a:custGeom>
            <a:avLst/>
            <a:gdLst/>
            <a:ahLst/>
            <a:cxnLst/>
            <a:rect r="r" b="b" t="t" l="l"/>
            <a:pathLst>
              <a:path h="5771015" w="17825529">
                <a:moveTo>
                  <a:pt x="0" y="0"/>
                </a:moveTo>
                <a:lnTo>
                  <a:pt x="17825529" y="0"/>
                </a:lnTo>
                <a:lnTo>
                  <a:pt x="17825529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7825529" cy="84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1235" y="2257992"/>
            <a:ext cx="17825529" cy="5771015"/>
          </a:xfrm>
          <a:custGeom>
            <a:avLst/>
            <a:gdLst/>
            <a:ahLst/>
            <a:cxnLst/>
            <a:rect r="r" b="b" t="t" l="l"/>
            <a:pathLst>
              <a:path h="5771015" w="17825529">
                <a:moveTo>
                  <a:pt x="0" y="0"/>
                </a:moveTo>
                <a:lnTo>
                  <a:pt x="17825530" y="0"/>
                </a:lnTo>
                <a:lnTo>
                  <a:pt x="17825530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7825529" cy="84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20394713" cy="1164158"/>
            <a:chOff x="0" y="0"/>
            <a:chExt cx="537144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1447" cy="306609"/>
            </a:xfrm>
            <a:custGeom>
              <a:avLst/>
              <a:gdLst/>
              <a:ahLst/>
              <a:cxnLst/>
              <a:rect r="r" b="b" t="t" l="l"/>
              <a:pathLst>
                <a:path h="306609" w="5371447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1235" y="2257992"/>
            <a:ext cx="17825529" cy="5771015"/>
          </a:xfrm>
          <a:custGeom>
            <a:avLst/>
            <a:gdLst/>
            <a:ahLst/>
            <a:cxnLst/>
            <a:rect r="r" b="b" t="t" l="l"/>
            <a:pathLst>
              <a:path h="5771015" w="17825529">
                <a:moveTo>
                  <a:pt x="0" y="0"/>
                </a:moveTo>
                <a:lnTo>
                  <a:pt x="17825530" y="0"/>
                </a:lnTo>
                <a:lnTo>
                  <a:pt x="17825530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7825529" cy="84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4265151" cy="1164158"/>
            <a:chOff x="0" y="0"/>
            <a:chExt cx="375707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57077" cy="306609"/>
            </a:xfrm>
            <a:custGeom>
              <a:avLst/>
              <a:gdLst/>
              <a:ahLst/>
              <a:cxnLst/>
              <a:rect r="r" b="b" t="t" l="l"/>
              <a:pathLst>
                <a:path h="306609" w="3757077">
                  <a:moveTo>
                    <a:pt x="27678" y="0"/>
                  </a:moveTo>
                  <a:lnTo>
                    <a:pt x="3729398" y="0"/>
                  </a:lnTo>
                  <a:cubicBezTo>
                    <a:pt x="3736739" y="0"/>
                    <a:pt x="3743779" y="2916"/>
                    <a:pt x="3748970" y="8107"/>
                  </a:cubicBezTo>
                  <a:cubicBezTo>
                    <a:pt x="3754161" y="13298"/>
                    <a:pt x="3757077" y="20338"/>
                    <a:pt x="3757077" y="27678"/>
                  </a:cubicBezTo>
                  <a:lnTo>
                    <a:pt x="3757077" y="278931"/>
                  </a:lnTo>
                  <a:cubicBezTo>
                    <a:pt x="3757077" y="286272"/>
                    <a:pt x="3754161" y="293312"/>
                    <a:pt x="3748970" y="298503"/>
                  </a:cubicBezTo>
                  <a:cubicBezTo>
                    <a:pt x="3743779" y="303693"/>
                    <a:pt x="3736739" y="306609"/>
                    <a:pt x="3729398" y="306609"/>
                  </a:cubicBezTo>
                  <a:lnTo>
                    <a:pt x="27678" y="306609"/>
                  </a:lnTo>
                  <a:cubicBezTo>
                    <a:pt x="20338" y="306609"/>
                    <a:pt x="13298" y="303693"/>
                    <a:pt x="8107" y="298503"/>
                  </a:cubicBezTo>
                  <a:cubicBezTo>
                    <a:pt x="2916" y="293312"/>
                    <a:pt x="0" y="286272"/>
                    <a:pt x="0" y="278931"/>
                  </a:cubicBezTo>
                  <a:lnTo>
                    <a:pt x="0" y="27678"/>
                  </a:lnTo>
                  <a:cubicBezTo>
                    <a:pt x="0" y="20338"/>
                    <a:pt x="2916" y="13298"/>
                    <a:pt x="8107" y="8107"/>
                  </a:cubicBezTo>
                  <a:cubicBezTo>
                    <a:pt x="13298" y="2916"/>
                    <a:pt x="20338" y="0"/>
                    <a:pt x="27678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5707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433425"/>
            <a:ext cx="6165210" cy="3452518"/>
          </a:xfrm>
          <a:custGeom>
            <a:avLst/>
            <a:gdLst/>
            <a:ahLst/>
            <a:cxnLst/>
            <a:rect r="r" b="b" t="t" l="l"/>
            <a:pathLst>
              <a:path h="3452518" w="6165210">
                <a:moveTo>
                  <a:pt x="0" y="0"/>
                </a:moveTo>
                <a:lnTo>
                  <a:pt x="6165210" y="0"/>
                </a:lnTo>
                <a:lnTo>
                  <a:pt x="6165210" y="3452518"/>
                </a:lnTo>
                <a:lnTo>
                  <a:pt x="0" y="3452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28513" y="5972507"/>
            <a:ext cx="6230787" cy="3597036"/>
          </a:xfrm>
          <a:custGeom>
            <a:avLst/>
            <a:gdLst/>
            <a:ahLst/>
            <a:cxnLst/>
            <a:rect r="r" b="b" t="t" l="l"/>
            <a:pathLst>
              <a:path h="3597036" w="6230787">
                <a:moveTo>
                  <a:pt x="0" y="0"/>
                </a:moveTo>
                <a:lnTo>
                  <a:pt x="6230787" y="0"/>
                </a:lnTo>
                <a:lnTo>
                  <a:pt x="6230787" y="3597036"/>
                </a:lnTo>
                <a:lnTo>
                  <a:pt x="0" y="3597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6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5972507"/>
            <a:ext cx="6165210" cy="3619168"/>
          </a:xfrm>
          <a:custGeom>
            <a:avLst/>
            <a:gdLst/>
            <a:ahLst/>
            <a:cxnLst/>
            <a:rect r="r" b="b" t="t" l="l"/>
            <a:pathLst>
              <a:path h="3619168" w="6165210">
                <a:moveTo>
                  <a:pt x="0" y="0"/>
                </a:moveTo>
                <a:lnTo>
                  <a:pt x="6165210" y="0"/>
                </a:lnTo>
                <a:lnTo>
                  <a:pt x="6165210" y="3619168"/>
                </a:lnTo>
                <a:lnTo>
                  <a:pt x="0" y="3619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28513" y="1433425"/>
            <a:ext cx="6230787" cy="3504818"/>
          </a:xfrm>
          <a:custGeom>
            <a:avLst/>
            <a:gdLst/>
            <a:ahLst/>
            <a:cxnLst/>
            <a:rect r="r" b="b" t="t" l="l"/>
            <a:pathLst>
              <a:path h="3504818" w="6230787">
                <a:moveTo>
                  <a:pt x="0" y="0"/>
                </a:moveTo>
                <a:lnTo>
                  <a:pt x="6230787" y="0"/>
                </a:lnTo>
                <a:lnTo>
                  <a:pt x="6230787" y="3504817"/>
                </a:lnTo>
                <a:lnTo>
                  <a:pt x="0" y="3504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Q13) How streaming websites affected box office revenue?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4265151" cy="1164158"/>
            <a:chOff x="0" y="0"/>
            <a:chExt cx="375707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57077" cy="306609"/>
            </a:xfrm>
            <a:custGeom>
              <a:avLst/>
              <a:gdLst/>
              <a:ahLst/>
              <a:cxnLst/>
              <a:rect r="r" b="b" t="t" l="l"/>
              <a:pathLst>
                <a:path h="306609" w="3757077">
                  <a:moveTo>
                    <a:pt x="27678" y="0"/>
                  </a:moveTo>
                  <a:lnTo>
                    <a:pt x="3729398" y="0"/>
                  </a:lnTo>
                  <a:cubicBezTo>
                    <a:pt x="3736739" y="0"/>
                    <a:pt x="3743779" y="2916"/>
                    <a:pt x="3748970" y="8107"/>
                  </a:cubicBezTo>
                  <a:cubicBezTo>
                    <a:pt x="3754161" y="13298"/>
                    <a:pt x="3757077" y="20338"/>
                    <a:pt x="3757077" y="27678"/>
                  </a:cubicBezTo>
                  <a:lnTo>
                    <a:pt x="3757077" y="278931"/>
                  </a:lnTo>
                  <a:cubicBezTo>
                    <a:pt x="3757077" y="286272"/>
                    <a:pt x="3754161" y="293312"/>
                    <a:pt x="3748970" y="298503"/>
                  </a:cubicBezTo>
                  <a:cubicBezTo>
                    <a:pt x="3743779" y="303693"/>
                    <a:pt x="3736739" y="306609"/>
                    <a:pt x="3729398" y="306609"/>
                  </a:cubicBezTo>
                  <a:lnTo>
                    <a:pt x="27678" y="306609"/>
                  </a:lnTo>
                  <a:cubicBezTo>
                    <a:pt x="20338" y="306609"/>
                    <a:pt x="13298" y="303693"/>
                    <a:pt x="8107" y="298503"/>
                  </a:cubicBezTo>
                  <a:cubicBezTo>
                    <a:pt x="2916" y="293312"/>
                    <a:pt x="0" y="286272"/>
                    <a:pt x="0" y="278931"/>
                  </a:cubicBezTo>
                  <a:lnTo>
                    <a:pt x="0" y="27678"/>
                  </a:lnTo>
                  <a:cubicBezTo>
                    <a:pt x="0" y="20338"/>
                    <a:pt x="2916" y="13298"/>
                    <a:pt x="8107" y="8107"/>
                  </a:cubicBezTo>
                  <a:cubicBezTo>
                    <a:pt x="13298" y="2916"/>
                    <a:pt x="20338" y="0"/>
                    <a:pt x="27678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5707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3334" y="2300759"/>
            <a:ext cx="17561331" cy="5685481"/>
          </a:xfrm>
          <a:custGeom>
            <a:avLst/>
            <a:gdLst/>
            <a:ahLst/>
            <a:cxnLst/>
            <a:rect r="r" b="b" t="t" l="l"/>
            <a:pathLst>
              <a:path h="5685481" w="17561331">
                <a:moveTo>
                  <a:pt x="0" y="0"/>
                </a:moveTo>
                <a:lnTo>
                  <a:pt x="17561332" y="0"/>
                </a:lnTo>
                <a:lnTo>
                  <a:pt x="17561332" y="5685482"/>
                </a:lnTo>
                <a:lnTo>
                  <a:pt x="0" y="5685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Q13) How streaming websites affected box office revenue?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4265151" cy="1164158"/>
            <a:chOff x="0" y="0"/>
            <a:chExt cx="375707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57077" cy="306609"/>
            </a:xfrm>
            <a:custGeom>
              <a:avLst/>
              <a:gdLst/>
              <a:ahLst/>
              <a:cxnLst/>
              <a:rect r="r" b="b" t="t" l="l"/>
              <a:pathLst>
                <a:path h="306609" w="3757077">
                  <a:moveTo>
                    <a:pt x="27678" y="0"/>
                  </a:moveTo>
                  <a:lnTo>
                    <a:pt x="3729398" y="0"/>
                  </a:lnTo>
                  <a:cubicBezTo>
                    <a:pt x="3736739" y="0"/>
                    <a:pt x="3743779" y="2916"/>
                    <a:pt x="3748970" y="8107"/>
                  </a:cubicBezTo>
                  <a:cubicBezTo>
                    <a:pt x="3754161" y="13298"/>
                    <a:pt x="3757077" y="20338"/>
                    <a:pt x="3757077" y="27678"/>
                  </a:cubicBezTo>
                  <a:lnTo>
                    <a:pt x="3757077" y="278931"/>
                  </a:lnTo>
                  <a:cubicBezTo>
                    <a:pt x="3757077" y="286272"/>
                    <a:pt x="3754161" y="293312"/>
                    <a:pt x="3748970" y="298503"/>
                  </a:cubicBezTo>
                  <a:cubicBezTo>
                    <a:pt x="3743779" y="303693"/>
                    <a:pt x="3736739" y="306609"/>
                    <a:pt x="3729398" y="306609"/>
                  </a:cubicBezTo>
                  <a:lnTo>
                    <a:pt x="27678" y="306609"/>
                  </a:lnTo>
                  <a:cubicBezTo>
                    <a:pt x="20338" y="306609"/>
                    <a:pt x="13298" y="303693"/>
                    <a:pt x="8107" y="298503"/>
                  </a:cubicBezTo>
                  <a:cubicBezTo>
                    <a:pt x="2916" y="293312"/>
                    <a:pt x="0" y="286272"/>
                    <a:pt x="0" y="278931"/>
                  </a:cubicBezTo>
                  <a:lnTo>
                    <a:pt x="0" y="27678"/>
                  </a:lnTo>
                  <a:cubicBezTo>
                    <a:pt x="0" y="20338"/>
                    <a:pt x="2916" y="13298"/>
                    <a:pt x="8107" y="8107"/>
                  </a:cubicBezTo>
                  <a:cubicBezTo>
                    <a:pt x="13298" y="2916"/>
                    <a:pt x="20338" y="0"/>
                    <a:pt x="27678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5707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26496" y="2321208"/>
            <a:ext cx="17435009" cy="5644584"/>
          </a:xfrm>
          <a:custGeom>
            <a:avLst/>
            <a:gdLst/>
            <a:ahLst/>
            <a:cxnLst/>
            <a:rect r="r" b="b" t="t" l="l"/>
            <a:pathLst>
              <a:path h="5644584" w="17435009">
                <a:moveTo>
                  <a:pt x="0" y="0"/>
                </a:moveTo>
                <a:lnTo>
                  <a:pt x="17435008" y="0"/>
                </a:lnTo>
                <a:lnTo>
                  <a:pt x="17435008" y="5644584"/>
                </a:lnTo>
                <a:lnTo>
                  <a:pt x="0" y="5644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Q13) How streaming websites affected box office revenue?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4265151" cy="1164158"/>
            <a:chOff x="0" y="0"/>
            <a:chExt cx="375707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57077" cy="306609"/>
            </a:xfrm>
            <a:custGeom>
              <a:avLst/>
              <a:gdLst/>
              <a:ahLst/>
              <a:cxnLst/>
              <a:rect r="r" b="b" t="t" l="l"/>
              <a:pathLst>
                <a:path h="306609" w="3757077">
                  <a:moveTo>
                    <a:pt x="27678" y="0"/>
                  </a:moveTo>
                  <a:lnTo>
                    <a:pt x="3729398" y="0"/>
                  </a:lnTo>
                  <a:cubicBezTo>
                    <a:pt x="3736739" y="0"/>
                    <a:pt x="3743779" y="2916"/>
                    <a:pt x="3748970" y="8107"/>
                  </a:cubicBezTo>
                  <a:cubicBezTo>
                    <a:pt x="3754161" y="13298"/>
                    <a:pt x="3757077" y="20338"/>
                    <a:pt x="3757077" y="27678"/>
                  </a:cubicBezTo>
                  <a:lnTo>
                    <a:pt x="3757077" y="278931"/>
                  </a:lnTo>
                  <a:cubicBezTo>
                    <a:pt x="3757077" y="286272"/>
                    <a:pt x="3754161" y="293312"/>
                    <a:pt x="3748970" y="298503"/>
                  </a:cubicBezTo>
                  <a:cubicBezTo>
                    <a:pt x="3743779" y="303693"/>
                    <a:pt x="3736739" y="306609"/>
                    <a:pt x="3729398" y="306609"/>
                  </a:cubicBezTo>
                  <a:lnTo>
                    <a:pt x="27678" y="306609"/>
                  </a:lnTo>
                  <a:cubicBezTo>
                    <a:pt x="20338" y="306609"/>
                    <a:pt x="13298" y="303693"/>
                    <a:pt x="8107" y="298503"/>
                  </a:cubicBezTo>
                  <a:cubicBezTo>
                    <a:pt x="2916" y="293312"/>
                    <a:pt x="0" y="286272"/>
                    <a:pt x="0" y="278931"/>
                  </a:cubicBezTo>
                  <a:lnTo>
                    <a:pt x="0" y="27678"/>
                  </a:lnTo>
                  <a:cubicBezTo>
                    <a:pt x="0" y="20338"/>
                    <a:pt x="2916" y="13298"/>
                    <a:pt x="8107" y="8107"/>
                  </a:cubicBezTo>
                  <a:cubicBezTo>
                    <a:pt x="13298" y="2916"/>
                    <a:pt x="20338" y="0"/>
                    <a:pt x="27678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5707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28296" y="2321791"/>
            <a:ext cx="17431408" cy="5643418"/>
          </a:xfrm>
          <a:custGeom>
            <a:avLst/>
            <a:gdLst/>
            <a:ahLst/>
            <a:cxnLst/>
            <a:rect r="r" b="b" t="t" l="l"/>
            <a:pathLst>
              <a:path h="5643418" w="17431408">
                <a:moveTo>
                  <a:pt x="0" y="0"/>
                </a:moveTo>
                <a:lnTo>
                  <a:pt x="17431408" y="0"/>
                </a:lnTo>
                <a:lnTo>
                  <a:pt x="17431408" y="5643418"/>
                </a:lnTo>
                <a:lnTo>
                  <a:pt x="0" y="5643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Q13) How streaming websites affected box office revenue?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4265151" cy="1164158"/>
            <a:chOff x="0" y="0"/>
            <a:chExt cx="375707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57077" cy="306609"/>
            </a:xfrm>
            <a:custGeom>
              <a:avLst/>
              <a:gdLst/>
              <a:ahLst/>
              <a:cxnLst/>
              <a:rect r="r" b="b" t="t" l="l"/>
              <a:pathLst>
                <a:path h="306609" w="3757077">
                  <a:moveTo>
                    <a:pt x="27678" y="0"/>
                  </a:moveTo>
                  <a:lnTo>
                    <a:pt x="3729398" y="0"/>
                  </a:lnTo>
                  <a:cubicBezTo>
                    <a:pt x="3736739" y="0"/>
                    <a:pt x="3743779" y="2916"/>
                    <a:pt x="3748970" y="8107"/>
                  </a:cubicBezTo>
                  <a:cubicBezTo>
                    <a:pt x="3754161" y="13298"/>
                    <a:pt x="3757077" y="20338"/>
                    <a:pt x="3757077" y="27678"/>
                  </a:cubicBezTo>
                  <a:lnTo>
                    <a:pt x="3757077" y="278931"/>
                  </a:lnTo>
                  <a:cubicBezTo>
                    <a:pt x="3757077" y="286272"/>
                    <a:pt x="3754161" y="293312"/>
                    <a:pt x="3748970" y="298503"/>
                  </a:cubicBezTo>
                  <a:cubicBezTo>
                    <a:pt x="3743779" y="303693"/>
                    <a:pt x="3736739" y="306609"/>
                    <a:pt x="3729398" y="306609"/>
                  </a:cubicBezTo>
                  <a:lnTo>
                    <a:pt x="27678" y="306609"/>
                  </a:lnTo>
                  <a:cubicBezTo>
                    <a:pt x="20338" y="306609"/>
                    <a:pt x="13298" y="303693"/>
                    <a:pt x="8107" y="298503"/>
                  </a:cubicBezTo>
                  <a:cubicBezTo>
                    <a:pt x="2916" y="293312"/>
                    <a:pt x="0" y="286272"/>
                    <a:pt x="0" y="278931"/>
                  </a:cubicBezTo>
                  <a:lnTo>
                    <a:pt x="0" y="27678"/>
                  </a:lnTo>
                  <a:cubicBezTo>
                    <a:pt x="0" y="20338"/>
                    <a:pt x="2916" y="13298"/>
                    <a:pt x="8107" y="8107"/>
                  </a:cubicBezTo>
                  <a:cubicBezTo>
                    <a:pt x="13298" y="2916"/>
                    <a:pt x="20338" y="0"/>
                    <a:pt x="27678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5707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10428" y="2348381"/>
            <a:ext cx="17267145" cy="5590238"/>
          </a:xfrm>
          <a:custGeom>
            <a:avLst/>
            <a:gdLst/>
            <a:ahLst/>
            <a:cxnLst/>
            <a:rect r="r" b="b" t="t" l="l"/>
            <a:pathLst>
              <a:path h="5590238" w="17267145">
                <a:moveTo>
                  <a:pt x="0" y="0"/>
                </a:moveTo>
                <a:lnTo>
                  <a:pt x="17267144" y="0"/>
                </a:lnTo>
                <a:lnTo>
                  <a:pt x="17267144" y="5590238"/>
                </a:lnTo>
                <a:lnTo>
                  <a:pt x="0" y="5590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Q13) How streaming websites affected box office revenue?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395913"/>
            <a:ext cx="7820158" cy="2033578"/>
            <a:chOff x="0" y="0"/>
            <a:chExt cx="2059630" cy="535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9630" cy="535593"/>
            </a:xfrm>
            <a:custGeom>
              <a:avLst/>
              <a:gdLst/>
              <a:ahLst/>
              <a:cxnLst/>
              <a:rect r="r" b="b" t="t" l="l"/>
              <a:pathLst>
                <a:path h="535593" w="205963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637357" y="3154815"/>
            <a:ext cx="7013287" cy="2248826"/>
          </a:xfrm>
          <a:custGeom>
            <a:avLst/>
            <a:gdLst/>
            <a:ahLst/>
            <a:cxnLst/>
            <a:rect r="r" b="b" t="t" l="l"/>
            <a:pathLst>
              <a:path h="2248826" w="7013287">
                <a:moveTo>
                  <a:pt x="0" y="0"/>
                </a:moveTo>
                <a:lnTo>
                  <a:pt x="7013286" y="0"/>
                </a:lnTo>
                <a:lnTo>
                  <a:pt x="7013286" y="2248826"/>
                </a:lnTo>
                <a:lnTo>
                  <a:pt x="0" y="224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06585">
            <a:off x="15086658" y="4850145"/>
            <a:ext cx="2219305" cy="3051544"/>
          </a:xfrm>
          <a:custGeom>
            <a:avLst/>
            <a:gdLst/>
            <a:ahLst/>
            <a:cxnLst/>
            <a:rect r="r" b="b" t="t" l="l"/>
            <a:pathLst>
              <a:path h="3051544" w="2219305">
                <a:moveTo>
                  <a:pt x="0" y="0"/>
                </a:moveTo>
                <a:lnTo>
                  <a:pt x="2219305" y="0"/>
                </a:lnTo>
                <a:lnTo>
                  <a:pt x="2219305" y="3051545"/>
                </a:lnTo>
                <a:lnTo>
                  <a:pt x="0" y="3051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53352">
            <a:off x="675877" y="3935369"/>
            <a:ext cx="2512273" cy="4331506"/>
          </a:xfrm>
          <a:custGeom>
            <a:avLst/>
            <a:gdLst/>
            <a:ahLst/>
            <a:cxnLst/>
            <a:rect r="r" b="b" t="t" l="l"/>
            <a:pathLst>
              <a:path h="4331506" w="2512273">
                <a:moveTo>
                  <a:pt x="0" y="0"/>
                </a:moveTo>
                <a:lnTo>
                  <a:pt x="2512274" y="0"/>
                </a:lnTo>
                <a:lnTo>
                  <a:pt x="2512274" y="4331505"/>
                </a:lnTo>
                <a:lnTo>
                  <a:pt x="0" y="43315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81749" y="5974356"/>
            <a:ext cx="10924501" cy="2310317"/>
          </a:xfrm>
          <a:custGeom>
            <a:avLst/>
            <a:gdLst/>
            <a:ahLst/>
            <a:cxnLst/>
            <a:rect r="r" b="b" t="t" l="l"/>
            <a:pathLst>
              <a:path h="2310317" w="10924501">
                <a:moveTo>
                  <a:pt x="0" y="0"/>
                </a:moveTo>
                <a:lnTo>
                  <a:pt x="10924502" y="0"/>
                </a:lnTo>
                <a:lnTo>
                  <a:pt x="10924502" y="2310317"/>
                </a:lnTo>
                <a:lnTo>
                  <a:pt x="0" y="23103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37394" y="7308440"/>
            <a:ext cx="1630757" cy="957183"/>
          </a:xfrm>
          <a:custGeom>
            <a:avLst/>
            <a:gdLst/>
            <a:ahLst/>
            <a:cxnLst/>
            <a:rect r="r" b="b" t="t" l="l"/>
            <a:pathLst>
              <a:path h="957183" w="1630757">
                <a:moveTo>
                  <a:pt x="0" y="0"/>
                </a:moveTo>
                <a:lnTo>
                  <a:pt x="1630757" y="0"/>
                </a:lnTo>
                <a:lnTo>
                  <a:pt x="1630757" y="957183"/>
                </a:lnTo>
                <a:lnTo>
                  <a:pt x="0" y="95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723514" y="318934"/>
            <a:ext cx="6709589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92428" y="8980805"/>
            <a:ext cx="7303145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issue: Alot of unnreliable records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332230" y="2341219"/>
            <a:ext cx="864762" cy="813597"/>
          </a:xfrm>
          <a:custGeom>
            <a:avLst/>
            <a:gdLst/>
            <a:ahLst/>
            <a:cxnLst/>
            <a:rect r="r" b="b" t="t" l="l"/>
            <a:pathLst>
              <a:path h="813597" w="864762">
                <a:moveTo>
                  <a:pt x="0" y="0"/>
                </a:moveTo>
                <a:lnTo>
                  <a:pt x="864762" y="0"/>
                </a:lnTo>
                <a:lnTo>
                  <a:pt x="864762" y="813596"/>
                </a:lnTo>
                <a:lnTo>
                  <a:pt x="0" y="813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601538" y="3154815"/>
            <a:ext cx="594773" cy="689592"/>
          </a:xfrm>
          <a:custGeom>
            <a:avLst/>
            <a:gdLst/>
            <a:ahLst/>
            <a:cxnLst/>
            <a:rect r="r" b="b" t="t" l="l"/>
            <a:pathLst>
              <a:path h="689592" w="594773">
                <a:moveTo>
                  <a:pt x="0" y="0"/>
                </a:moveTo>
                <a:lnTo>
                  <a:pt x="594773" y="0"/>
                </a:lnTo>
                <a:lnTo>
                  <a:pt x="594773" y="689592"/>
                </a:lnTo>
                <a:lnTo>
                  <a:pt x="0" y="689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837424" y="3693133"/>
            <a:ext cx="719135" cy="586095"/>
          </a:xfrm>
          <a:custGeom>
            <a:avLst/>
            <a:gdLst/>
            <a:ahLst/>
            <a:cxnLst/>
            <a:rect r="r" b="b" t="t" l="l"/>
            <a:pathLst>
              <a:path h="586095" w="719135">
                <a:moveTo>
                  <a:pt x="0" y="0"/>
                </a:moveTo>
                <a:lnTo>
                  <a:pt x="719136" y="0"/>
                </a:lnTo>
                <a:lnTo>
                  <a:pt x="719136" y="586095"/>
                </a:lnTo>
                <a:lnTo>
                  <a:pt x="0" y="5860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76469" y="1028700"/>
            <a:ext cx="14335062" cy="8229600"/>
            <a:chOff x="0" y="0"/>
            <a:chExt cx="3775489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7548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775489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18470" y="1301006"/>
            <a:ext cx="13820706" cy="7684988"/>
            <a:chOff x="0" y="0"/>
            <a:chExt cx="3640021" cy="2024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40021" cy="2024030"/>
            </a:xfrm>
            <a:custGeom>
              <a:avLst/>
              <a:gdLst/>
              <a:ahLst/>
              <a:cxnLst/>
              <a:rect r="r" b="b" t="t" l="l"/>
              <a:pathLst>
                <a:path h="2024030" w="3640021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67860" y="1948449"/>
            <a:ext cx="12552280" cy="6390101"/>
            <a:chOff x="0" y="0"/>
            <a:chExt cx="3305950" cy="16829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05950" cy="1682990"/>
            </a:xfrm>
            <a:custGeom>
              <a:avLst/>
              <a:gdLst/>
              <a:ahLst/>
              <a:cxnLst/>
              <a:rect r="r" b="b" t="t" l="l"/>
              <a:pathLst>
                <a:path h="1682990" w="330595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156489" y="3782124"/>
            <a:ext cx="7975023" cy="283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10299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MachINE LEARNING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751994" y="495176"/>
            <a:ext cx="4770783" cy="4114800"/>
          </a:xfrm>
          <a:custGeom>
            <a:avLst/>
            <a:gdLst/>
            <a:ahLst/>
            <a:cxnLst/>
            <a:rect r="r" b="b" t="t" l="l"/>
            <a:pathLst>
              <a:path h="4114800" w="4770783">
                <a:moveTo>
                  <a:pt x="0" y="0"/>
                </a:moveTo>
                <a:lnTo>
                  <a:pt x="4770782" y="0"/>
                </a:lnTo>
                <a:lnTo>
                  <a:pt x="4770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4874348" cy="1164158"/>
            <a:chOff x="0" y="0"/>
            <a:chExt cx="1283779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3779" cy="306609"/>
            </a:xfrm>
            <a:custGeom>
              <a:avLst/>
              <a:gdLst/>
              <a:ahLst/>
              <a:cxnLst/>
              <a:rect r="r" b="b" t="t" l="l"/>
              <a:pathLst>
                <a:path h="306609" w="1283779">
                  <a:moveTo>
                    <a:pt x="81003" y="0"/>
                  </a:moveTo>
                  <a:lnTo>
                    <a:pt x="1202776" y="0"/>
                  </a:lnTo>
                  <a:cubicBezTo>
                    <a:pt x="1224259" y="0"/>
                    <a:pt x="1244862" y="8534"/>
                    <a:pt x="1260054" y="23725"/>
                  </a:cubicBezTo>
                  <a:cubicBezTo>
                    <a:pt x="1275245" y="38916"/>
                    <a:pt x="1283779" y="59520"/>
                    <a:pt x="1283779" y="81003"/>
                  </a:cubicBezTo>
                  <a:lnTo>
                    <a:pt x="1283779" y="225606"/>
                  </a:lnTo>
                  <a:cubicBezTo>
                    <a:pt x="1283779" y="247090"/>
                    <a:pt x="1275245" y="267693"/>
                    <a:pt x="1260054" y="282884"/>
                  </a:cubicBezTo>
                  <a:cubicBezTo>
                    <a:pt x="1244862" y="298075"/>
                    <a:pt x="1224259" y="306609"/>
                    <a:pt x="1202776" y="306609"/>
                  </a:cubicBezTo>
                  <a:lnTo>
                    <a:pt x="81003" y="306609"/>
                  </a:lnTo>
                  <a:cubicBezTo>
                    <a:pt x="36266" y="306609"/>
                    <a:pt x="0" y="270343"/>
                    <a:pt x="0" y="225606"/>
                  </a:cubicBezTo>
                  <a:lnTo>
                    <a:pt x="0" y="81003"/>
                  </a:lnTo>
                  <a:cubicBezTo>
                    <a:pt x="0" y="59520"/>
                    <a:pt x="8534" y="38916"/>
                    <a:pt x="23725" y="23725"/>
                  </a:cubicBezTo>
                  <a:cubicBezTo>
                    <a:pt x="38916" y="8534"/>
                    <a:pt x="59520" y="0"/>
                    <a:pt x="81003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3779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495969" y="1147518"/>
            <a:ext cx="11296062" cy="7991964"/>
          </a:xfrm>
          <a:custGeom>
            <a:avLst/>
            <a:gdLst/>
            <a:ahLst/>
            <a:cxnLst/>
            <a:rect r="r" b="b" t="t" l="l"/>
            <a:pathLst>
              <a:path h="7991964" w="11296062">
                <a:moveTo>
                  <a:pt x="0" y="0"/>
                </a:moveTo>
                <a:lnTo>
                  <a:pt x="11296062" y="0"/>
                </a:lnTo>
                <a:lnTo>
                  <a:pt x="11296062" y="7991964"/>
                </a:lnTo>
                <a:lnTo>
                  <a:pt x="0" y="7991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Road Map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8753620" cy="1164158"/>
            <a:chOff x="0" y="0"/>
            <a:chExt cx="2305480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05480" cy="306609"/>
            </a:xfrm>
            <a:custGeom>
              <a:avLst/>
              <a:gdLst/>
              <a:ahLst/>
              <a:cxnLst/>
              <a:rect r="r" b="b" t="t" l="l"/>
              <a:pathLst>
                <a:path h="306609" w="2305480">
                  <a:moveTo>
                    <a:pt x="45106" y="0"/>
                  </a:moveTo>
                  <a:lnTo>
                    <a:pt x="2260375" y="0"/>
                  </a:lnTo>
                  <a:cubicBezTo>
                    <a:pt x="2285286" y="0"/>
                    <a:pt x="2305480" y="20194"/>
                    <a:pt x="2305480" y="45106"/>
                  </a:cubicBezTo>
                  <a:lnTo>
                    <a:pt x="2305480" y="261504"/>
                  </a:lnTo>
                  <a:cubicBezTo>
                    <a:pt x="2305480" y="286415"/>
                    <a:pt x="2285286" y="306609"/>
                    <a:pt x="2260375" y="306609"/>
                  </a:cubicBezTo>
                  <a:lnTo>
                    <a:pt x="45106" y="306609"/>
                  </a:lnTo>
                  <a:cubicBezTo>
                    <a:pt x="20194" y="306609"/>
                    <a:pt x="0" y="286415"/>
                    <a:pt x="0" y="261504"/>
                  </a:cubicBezTo>
                  <a:lnTo>
                    <a:pt x="0" y="45106"/>
                  </a:lnTo>
                  <a:cubicBezTo>
                    <a:pt x="0" y="20194"/>
                    <a:pt x="20194" y="0"/>
                    <a:pt x="45106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0548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244645" y="1419887"/>
            <a:ext cx="11798710" cy="8229600"/>
          </a:xfrm>
          <a:custGeom>
            <a:avLst/>
            <a:gdLst/>
            <a:ahLst/>
            <a:cxnLst/>
            <a:rect r="r" b="b" t="t" l="l"/>
            <a:pathLst>
              <a:path h="8229600" w="11798710">
                <a:moveTo>
                  <a:pt x="0" y="0"/>
                </a:moveTo>
                <a:lnTo>
                  <a:pt x="11798710" y="0"/>
                </a:lnTo>
                <a:lnTo>
                  <a:pt x="117987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Correlation with all features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5721920" cy="1164158"/>
            <a:chOff x="0" y="0"/>
            <a:chExt cx="1507008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7008" cy="306609"/>
            </a:xfrm>
            <a:custGeom>
              <a:avLst/>
              <a:gdLst/>
              <a:ahLst/>
              <a:cxnLst/>
              <a:rect r="r" b="b" t="t" l="l"/>
              <a:pathLst>
                <a:path h="306609" w="1507008">
                  <a:moveTo>
                    <a:pt x="69004" y="0"/>
                  </a:moveTo>
                  <a:lnTo>
                    <a:pt x="1438003" y="0"/>
                  </a:lnTo>
                  <a:cubicBezTo>
                    <a:pt x="1476113" y="0"/>
                    <a:pt x="1507008" y="30894"/>
                    <a:pt x="1507008" y="69004"/>
                  </a:cubicBezTo>
                  <a:lnTo>
                    <a:pt x="1507008" y="237605"/>
                  </a:lnTo>
                  <a:cubicBezTo>
                    <a:pt x="1507008" y="275715"/>
                    <a:pt x="1476113" y="306609"/>
                    <a:pt x="1438003" y="306609"/>
                  </a:cubicBezTo>
                  <a:lnTo>
                    <a:pt x="69004" y="306609"/>
                  </a:lnTo>
                  <a:cubicBezTo>
                    <a:pt x="30894" y="306609"/>
                    <a:pt x="0" y="275715"/>
                    <a:pt x="0" y="237605"/>
                  </a:cubicBezTo>
                  <a:lnTo>
                    <a:pt x="0" y="69004"/>
                  </a:lnTo>
                  <a:cubicBezTo>
                    <a:pt x="0" y="30894"/>
                    <a:pt x="30894" y="0"/>
                    <a:pt x="69004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07008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3621881"/>
            <a:ext cx="16230600" cy="3043238"/>
          </a:xfrm>
          <a:custGeom>
            <a:avLst/>
            <a:gdLst/>
            <a:ahLst/>
            <a:cxnLst/>
            <a:rect r="r" b="b" t="t" l="l"/>
            <a:pathLst>
              <a:path h="3043238" w="16230600">
                <a:moveTo>
                  <a:pt x="0" y="0"/>
                </a:moveTo>
                <a:lnTo>
                  <a:pt x="16230600" y="0"/>
                </a:lnTo>
                <a:lnTo>
                  <a:pt x="16230600" y="3043238"/>
                </a:lnTo>
                <a:lnTo>
                  <a:pt x="0" y="3043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outliers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9623328" cy="1164158"/>
            <a:chOff x="0" y="0"/>
            <a:chExt cx="2534539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34539" cy="306609"/>
            </a:xfrm>
            <a:custGeom>
              <a:avLst/>
              <a:gdLst/>
              <a:ahLst/>
              <a:cxnLst/>
              <a:rect r="r" b="b" t="t" l="l"/>
              <a:pathLst>
                <a:path h="306609" w="2534539">
                  <a:moveTo>
                    <a:pt x="41029" y="0"/>
                  </a:moveTo>
                  <a:lnTo>
                    <a:pt x="2493510" y="0"/>
                  </a:lnTo>
                  <a:cubicBezTo>
                    <a:pt x="2516170" y="0"/>
                    <a:pt x="2534539" y="18369"/>
                    <a:pt x="2534539" y="41029"/>
                  </a:cubicBezTo>
                  <a:lnTo>
                    <a:pt x="2534539" y="265580"/>
                  </a:lnTo>
                  <a:cubicBezTo>
                    <a:pt x="2534539" y="288240"/>
                    <a:pt x="2516170" y="306609"/>
                    <a:pt x="2493510" y="306609"/>
                  </a:cubicBezTo>
                  <a:lnTo>
                    <a:pt x="41029" y="306609"/>
                  </a:lnTo>
                  <a:cubicBezTo>
                    <a:pt x="18369" y="306609"/>
                    <a:pt x="0" y="288240"/>
                    <a:pt x="0" y="265580"/>
                  </a:cubicBezTo>
                  <a:lnTo>
                    <a:pt x="0" y="41029"/>
                  </a:lnTo>
                  <a:cubicBezTo>
                    <a:pt x="0" y="18369"/>
                    <a:pt x="18369" y="0"/>
                    <a:pt x="41029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34539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99190" y="1354689"/>
            <a:ext cx="13889620" cy="8229600"/>
          </a:xfrm>
          <a:custGeom>
            <a:avLst/>
            <a:gdLst/>
            <a:ahLst/>
            <a:cxnLst/>
            <a:rect r="r" b="b" t="t" l="l"/>
            <a:pathLst>
              <a:path h="8229600" w="13889620">
                <a:moveTo>
                  <a:pt x="0" y="0"/>
                </a:moveTo>
                <a:lnTo>
                  <a:pt x="13889620" y="0"/>
                </a:lnTo>
                <a:lnTo>
                  <a:pt x="138896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correlation with the target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9623328" cy="1164158"/>
            <a:chOff x="0" y="0"/>
            <a:chExt cx="2534539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34539" cy="306609"/>
            </a:xfrm>
            <a:custGeom>
              <a:avLst/>
              <a:gdLst/>
              <a:ahLst/>
              <a:cxnLst/>
              <a:rect r="r" b="b" t="t" l="l"/>
              <a:pathLst>
                <a:path h="306609" w="2534539">
                  <a:moveTo>
                    <a:pt x="41029" y="0"/>
                  </a:moveTo>
                  <a:lnTo>
                    <a:pt x="2493510" y="0"/>
                  </a:lnTo>
                  <a:cubicBezTo>
                    <a:pt x="2516170" y="0"/>
                    <a:pt x="2534539" y="18369"/>
                    <a:pt x="2534539" y="41029"/>
                  </a:cubicBezTo>
                  <a:lnTo>
                    <a:pt x="2534539" y="265580"/>
                  </a:lnTo>
                  <a:cubicBezTo>
                    <a:pt x="2534539" y="288240"/>
                    <a:pt x="2516170" y="306609"/>
                    <a:pt x="2493510" y="306609"/>
                  </a:cubicBezTo>
                  <a:lnTo>
                    <a:pt x="41029" y="306609"/>
                  </a:lnTo>
                  <a:cubicBezTo>
                    <a:pt x="18369" y="306609"/>
                    <a:pt x="0" y="288240"/>
                    <a:pt x="0" y="265580"/>
                  </a:cubicBezTo>
                  <a:lnTo>
                    <a:pt x="0" y="41029"/>
                  </a:lnTo>
                  <a:cubicBezTo>
                    <a:pt x="0" y="18369"/>
                    <a:pt x="18369" y="0"/>
                    <a:pt x="41029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34539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667504" y="1316589"/>
            <a:ext cx="12952991" cy="8581357"/>
          </a:xfrm>
          <a:custGeom>
            <a:avLst/>
            <a:gdLst/>
            <a:ahLst/>
            <a:cxnLst/>
            <a:rect r="r" b="b" t="t" l="l"/>
            <a:pathLst>
              <a:path h="8581357" w="12952991">
                <a:moveTo>
                  <a:pt x="0" y="0"/>
                </a:moveTo>
                <a:lnTo>
                  <a:pt x="12952992" y="0"/>
                </a:lnTo>
                <a:lnTo>
                  <a:pt x="12952992" y="8581357"/>
                </a:lnTo>
                <a:lnTo>
                  <a:pt x="0" y="8581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 transformation the features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8417167" cy="1164158"/>
            <a:chOff x="0" y="0"/>
            <a:chExt cx="221686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6867" cy="306609"/>
            </a:xfrm>
            <a:custGeom>
              <a:avLst/>
              <a:gdLst/>
              <a:ahLst/>
              <a:cxnLst/>
              <a:rect r="r" b="b" t="t" l="l"/>
              <a:pathLst>
                <a:path h="306609" w="2216867">
                  <a:moveTo>
                    <a:pt x="46909" y="0"/>
                  </a:moveTo>
                  <a:lnTo>
                    <a:pt x="2169959" y="0"/>
                  </a:lnTo>
                  <a:cubicBezTo>
                    <a:pt x="2195866" y="0"/>
                    <a:pt x="2216867" y="21002"/>
                    <a:pt x="2216867" y="46909"/>
                  </a:cubicBezTo>
                  <a:lnTo>
                    <a:pt x="2216867" y="259701"/>
                  </a:lnTo>
                  <a:cubicBezTo>
                    <a:pt x="2216867" y="285608"/>
                    <a:pt x="2195866" y="306609"/>
                    <a:pt x="2169959" y="306609"/>
                  </a:cubicBezTo>
                  <a:lnTo>
                    <a:pt x="46909" y="306609"/>
                  </a:lnTo>
                  <a:cubicBezTo>
                    <a:pt x="21002" y="306609"/>
                    <a:pt x="0" y="285608"/>
                    <a:pt x="0" y="259701"/>
                  </a:cubicBezTo>
                  <a:lnTo>
                    <a:pt x="0" y="46909"/>
                  </a:lnTo>
                  <a:cubicBezTo>
                    <a:pt x="0" y="21002"/>
                    <a:pt x="21002" y="0"/>
                    <a:pt x="46909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1686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01603" y="1194342"/>
            <a:ext cx="13484793" cy="8883108"/>
          </a:xfrm>
          <a:custGeom>
            <a:avLst/>
            <a:gdLst/>
            <a:ahLst/>
            <a:cxnLst/>
            <a:rect r="r" b="b" t="t" l="l"/>
            <a:pathLst>
              <a:path h="8883108" w="13484793">
                <a:moveTo>
                  <a:pt x="0" y="0"/>
                </a:moveTo>
                <a:lnTo>
                  <a:pt x="13484794" y="0"/>
                </a:lnTo>
                <a:lnTo>
                  <a:pt x="13484794" y="8883108"/>
                </a:lnTo>
                <a:lnTo>
                  <a:pt x="0" y="8883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transform the features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5267095" cy="1164158"/>
            <a:chOff x="0" y="0"/>
            <a:chExt cx="1387218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7218" cy="306609"/>
            </a:xfrm>
            <a:custGeom>
              <a:avLst/>
              <a:gdLst/>
              <a:ahLst/>
              <a:cxnLst/>
              <a:rect r="r" b="b" t="t" l="l"/>
              <a:pathLst>
                <a:path h="306609" w="1387218">
                  <a:moveTo>
                    <a:pt x="74963" y="0"/>
                  </a:moveTo>
                  <a:lnTo>
                    <a:pt x="1312255" y="0"/>
                  </a:lnTo>
                  <a:cubicBezTo>
                    <a:pt x="1353656" y="0"/>
                    <a:pt x="1387218" y="33562"/>
                    <a:pt x="1387218" y="74963"/>
                  </a:cubicBezTo>
                  <a:lnTo>
                    <a:pt x="1387218" y="231646"/>
                  </a:lnTo>
                  <a:cubicBezTo>
                    <a:pt x="1387218" y="273047"/>
                    <a:pt x="1353656" y="306609"/>
                    <a:pt x="1312255" y="306609"/>
                  </a:cubicBezTo>
                  <a:lnTo>
                    <a:pt x="74963" y="306609"/>
                  </a:lnTo>
                  <a:cubicBezTo>
                    <a:pt x="33562" y="306609"/>
                    <a:pt x="0" y="273047"/>
                    <a:pt x="0" y="231646"/>
                  </a:cubicBezTo>
                  <a:lnTo>
                    <a:pt x="0" y="74963"/>
                  </a:lnTo>
                  <a:cubicBezTo>
                    <a:pt x="0" y="33562"/>
                    <a:pt x="33562" y="0"/>
                    <a:pt x="74963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87218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477557" y="3067763"/>
            <a:ext cx="8943793" cy="6190537"/>
          </a:xfrm>
          <a:custGeom>
            <a:avLst/>
            <a:gdLst/>
            <a:ahLst/>
            <a:cxnLst/>
            <a:rect r="r" b="b" t="t" l="l"/>
            <a:pathLst>
              <a:path h="6190537" w="8943793">
                <a:moveTo>
                  <a:pt x="0" y="0"/>
                </a:moveTo>
                <a:lnTo>
                  <a:pt x="8943793" y="0"/>
                </a:lnTo>
                <a:lnTo>
                  <a:pt x="8943793" y="6190537"/>
                </a:lnTo>
                <a:lnTo>
                  <a:pt x="0" y="6190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071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3067763"/>
            <a:ext cx="9344207" cy="6190537"/>
          </a:xfrm>
          <a:custGeom>
            <a:avLst/>
            <a:gdLst/>
            <a:ahLst/>
            <a:cxnLst/>
            <a:rect r="r" b="b" t="t" l="l"/>
            <a:pathLst>
              <a:path h="6190537" w="9344207">
                <a:moveTo>
                  <a:pt x="0" y="0"/>
                </a:moveTo>
                <a:lnTo>
                  <a:pt x="9344207" y="0"/>
                </a:lnTo>
                <a:lnTo>
                  <a:pt x="9344207" y="6190537"/>
                </a:lnTo>
                <a:lnTo>
                  <a:pt x="0" y="619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Comparison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857459" y="1464630"/>
            <a:ext cx="3629289" cy="1303440"/>
            <a:chOff x="0" y="0"/>
            <a:chExt cx="1865166" cy="6698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5166" cy="669864"/>
            </a:xfrm>
            <a:custGeom>
              <a:avLst/>
              <a:gdLst/>
              <a:ahLst/>
              <a:cxnLst/>
              <a:rect r="r" b="b" t="t" l="l"/>
              <a:pathLst>
                <a:path h="669864" w="1865166">
                  <a:moveTo>
                    <a:pt x="108792" y="0"/>
                  </a:moveTo>
                  <a:lnTo>
                    <a:pt x="1756374" y="0"/>
                  </a:lnTo>
                  <a:cubicBezTo>
                    <a:pt x="1785227" y="0"/>
                    <a:pt x="1812899" y="11462"/>
                    <a:pt x="1833301" y="31864"/>
                  </a:cubicBezTo>
                  <a:cubicBezTo>
                    <a:pt x="1853704" y="52267"/>
                    <a:pt x="1865166" y="79939"/>
                    <a:pt x="1865166" y="108792"/>
                  </a:cubicBezTo>
                  <a:lnTo>
                    <a:pt x="1865166" y="561072"/>
                  </a:lnTo>
                  <a:cubicBezTo>
                    <a:pt x="1865166" y="621156"/>
                    <a:pt x="1816458" y="669864"/>
                    <a:pt x="1756374" y="669864"/>
                  </a:cubicBezTo>
                  <a:lnTo>
                    <a:pt x="108792" y="669864"/>
                  </a:lnTo>
                  <a:cubicBezTo>
                    <a:pt x="48708" y="669864"/>
                    <a:pt x="0" y="621156"/>
                    <a:pt x="0" y="561072"/>
                  </a:cubicBezTo>
                  <a:lnTo>
                    <a:pt x="0" y="108792"/>
                  </a:lnTo>
                  <a:cubicBezTo>
                    <a:pt x="0" y="48708"/>
                    <a:pt x="48708" y="0"/>
                    <a:pt x="10879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865166" cy="70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392172" y="1738524"/>
            <a:ext cx="25598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134809" y="1464630"/>
            <a:ext cx="3629289" cy="1303440"/>
            <a:chOff x="0" y="0"/>
            <a:chExt cx="1865166" cy="66986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65166" cy="669864"/>
            </a:xfrm>
            <a:custGeom>
              <a:avLst/>
              <a:gdLst/>
              <a:ahLst/>
              <a:cxnLst/>
              <a:rect r="r" b="b" t="t" l="l"/>
              <a:pathLst>
                <a:path h="669864" w="1865166">
                  <a:moveTo>
                    <a:pt x="108792" y="0"/>
                  </a:moveTo>
                  <a:lnTo>
                    <a:pt x="1756374" y="0"/>
                  </a:lnTo>
                  <a:cubicBezTo>
                    <a:pt x="1785227" y="0"/>
                    <a:pt x="1812899" y="11462"/>
                    <a:pt x="1833301" y="31864"/>
                  </a:cubicBezTo>
                  <a:cubicBezTo>
                    <a:pt x="1853704" y="52267"/>
                    <a:pt x="1865166" y="79939"/>
                    <a:pt x="1865166" y="108792"/>
                  </a:cubicBezTo>
                  <a:lnTo>
                    <a:pt x="1865166" y="561072"/>
                  </a:lnTo>
                  <a:cubicBezTo>
                    <a:pt x="1865166" y="621156"/>
                    <a:pt x="1816458" y="669864"/>
                    <a:pt x="1756374" y="669864"/>
                  </a:cubicBezTo>
                  <a:lnTo>
                    <a:pt x="108792" y="669864"/>
                  </a:lnTo>
                  <a:cubicBezTo>
                    <a:pt x="48708" y="669864"/>
                    <a:pt x="0" y="621156"/>
                    <a:pt x="0" y="561072"/>
                  </a:cubicBezTo>
                  <a:lnTo>
                    <a:pt x="0" y="108792"/>
                  </a:lnTo>
                  <a:cubicBezTo>
                    <a:pt x="0" y="48708"/>
                    <a:pt x="48708" y="0"/>
                    <a:pt x="10879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65166" cy="70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753384" y="1738524"/>
            <a:ext cx="2392139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7279780" cy="1164158"/>
            <a:chOff x="0" y="0"/>
            <a:chExt cx="1917308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7308" cy="306609"/>
            </a:xfrm>
            <a:custGeom>
              <a:avLst/>
              <a:gdLst/>
              <a:ahLst/>
              <a:cxnLst/>
              <a:rect r="r" b="b" t="t" l="l"/>
              <a:pathLst>
                <a:path h="306609" w="1917308">
                  <a:moveTo>
                    <a:pt x="54238" y="0"/>
                  </a:moveTo>
                  <a:lnTo>
                    <a:pt x="1863071" y="0"/>
                  </a:lnTo>
                  <a:cubicBezTo>
                    <a:pt x="1877455" y="0"/>
                    <a:pt x="1891251" y="5714"/>
                    <a:pt x="1901422" y="15886"/>
                  </a:cubicBezTo>
                  <a:cubicBezTo>
                    <a:pt x="1911594" y="26057"/>
                    <a:pt x="1917308" y="39853"/>
                    <a:pt x="1917308" y="54238"/>
                  </a:cubicBezTo>
                  <a:lnTo>
                    <a:pt x="1917308" y="252372"/>
                  </a:lnTo>
                  <a:cubicBezTo>
                    <a:pt x="1917308" y="266757"/>
                    <a:pt x="1911594" y="280552"/>
                    <a:pt x="1901422" y="290724"/>
                  </a:cubicBezTo>
                  <a:cubicBezTo>
                    <a:pt x="1891251" y="300895"/>
                    <a:pt x="1877455" y="306609"/>
                    <a:pt x="1863071" y="306609"/>
                  </a:cubicBezTo>
                  <a:lnTo>
                    <a:pt x="54238" y="306609"/>
                  </a:lnTo>
                  <a:cubicBezTo>
                    <a:pt x="24283" y="306609"/>
                    <a:pt x="0" y="282326"/>
                    <a:pt x="0" y="252372"/>
                  </a:cubicBezTo>
                  <a:lnTo>
                    <a:pt x="0" y="54238"/>
                  </a:lnTo>
                  <a:cubicBezTo>
                    <a:pt x="0" y="24283"/>
                    <a:pt x="24283" y="0"/>
                    <a:pt x="54238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17308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03571" y="1163004"/>
            <a:ext cx="3629289" cy="1303440"/>
            <a:chOff x="0" y="0"/>
            <a:chExt cx="1865166" cy="6698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65166" cy="669864"/>
            </a:xfrm>
            <a:custGeom>
              <a:avLst/>
              <a:gdLst/>
              <a:ahLst/>
              <a:cxnLst/>
              <a:rect r="r" b="b" t="t" l="l"/>
              <a:pathLst>
                <a:path h="669864" w="1865166">
                  <a:moveTo>
                    <a:pt x="108792" y="0"/>
                  </a:moveTo>
                  <a:lnTo>
                    <a:pt x="1756374" y="0"/>
                  </a:lnTo>
                  <a:cubicBezTo>
                    <a:pt x="1785227" y="0"/>
                    <a:pt x="1812899" y="11462"/>
                    <a:pt x="1833301" y="31864"/>
                  </a:cubicBezTo>
                  <a:cubicBezTo>
                    <a:pt x="1853704" y="52267"/>
                    <a:pt x="1865166" y="79939"/>
                    <a:pt x="1865166" y="108792"/>
                  </a:cubicBezTo>
                  <a:lnTo>
                    <a:pt x="1865166" y="561072"/>
                  </a:lnTo>
                  <a:cubicBezTo>
                    <a:pt x="1865166" y="621156"/>
                    <a:pt x="1816458" y="669864"/>
                    <a:pt x="1756374" y="669864"/>
                  </a:cubicBezTo>
                  <a:lnTo>
                    <a:pt x="108792" y="669864"/>
                  </a:lnTo>
                  <a:cubicBezTo>
                    <a:pt x="48708" y="669864"/>
                    <a:pt x="0" y="621156"/>
                    <a:pt x="0" y="561072"/>
                  </a:cubicBezTo>
                  <a:lnTo>
                    <a:pt x="0" y="108792"/>
                  </a:lnTo>
                  <a:cubicBezTo>
                    <a:pt x="0" y="48708"/>
                    <a:pt x="48708" y="0"/>
                    <a:pt x="10879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65166" cy="70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08006" y="1163004"/>
            <a:ext cx="3629289" cy="1303440"/>
            <a:chOff x="0" y="0"/>
            <a:chExt cx="1865166" cy="6698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65166" cy="669864"/>
            </a:xfrm>
            <a:custGeom>
              <a:avLst/>
              <a:gdLst/>
              <a:ahLst/>
              <a:cxnLst/>
              <a:rect r="r" b="b" t="t" l="l"/>
              <a:pathLst>
                <a:path h="669864" w="1865166">
                  <a:moveTo>
                    <a:pt x="108792" y="0"/>
                  </a:moveTo>
                  <a:lnTo>
                    <a:pt x="1756374" y="0"/>
                  </a:lnTo>
                  <a:cubicBezTo>
                    <a:pt x="1785227" y="0"/>
                    <a:pt x="1812899" y="11462"/>
                    <a:pt x="1833301" y="31864"/>
                  </a:cubicBezTo>
                  <a:cubicBezTo>
                    <a:pt x="1853704" y="52267"/>
                    <a:pt x="1865166" y="79939"/>
                    <a:pt x="1865166" y="108792"/>
                  </a:cubicBezTo>
                  <a:lnTo>
                    <a:pt x="1865166" y="561072"/>
                  </a:lnTo>
                  <a:cubicBezTo>
                    <a:pt x="1865166" y="621156"/>
                    <a:pt x="1816458" y="669864"/>
                    <a:pt x="1756374" y="669864"/>
                  </a:cubicBezTo>
                  <a:lnTo>
                    <a:pt x="108792" y="669864"/>
                  </a:lnTo>
                  <a:cubicBezTo>
                    <a:pt x="48708" y="669864"/>
                    <a:pt x="0" y="621156"/>
                    <a:pt x="0" y="561072"/>
                  </a:cubicBezTo>
                  <a:lnTo>
                    <a:pt x="0" y="108792"/>
                  </a:lnTo>
                  <a:cubicBezTo>
                    <a:pt x="0" y="48708"/>
                    <a:pt x="48708" y="0"/>
                    <a:pt x="108792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865166" cy="70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49099" y="2756109"/>
            <a:ext cx="15389801" cy="6502191"/>
          </a:xfrm>
          <a:custGeom>
            <a:avLst/>
            <a:gdLst/>
            <a:ahLst/>
            <a:cxnLst/>
            <a:rect r="r" b="b" t="t" l="l"/>
            <a:pathLst>
              <a:path h="6502191" w="15389801">
                <a:moveTo>
                  <a:pt x="0" y="0"/>
                </a:moveTo>
                <a:lnTo>
                  <a:pt x="15389802" y="0"/>
                </a:lnTo>
                <a:lnTo>
                  <a:pt x="15389802" y="6502191"/>
                </a:lnTo>
                <a:lnTo>
                  <a:pt x="0" y="6502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Transformation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38284" y="1436898"/>
            <a:ext cx="25598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26581" y="1436898"/>
            <a:ext cx="2392139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6569492" cy="1164158"/>
            <a:chOff x="0" y="0"/>
            <a:chExt cx="173023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30237" cy="306609"/>
            </a:xfrm>
            <a:custGeom>
              <a:avLst/>
              <a:gdLst/>
              <a:ahLst/>
              <a:cxnLst/>
              <a:rect r="r" b="b" t="t" l="l"/>
              <a:pathLst>
                <a:path h="306609" w="1730237">
                  <a:moveTo>
                    <a:pt x="60102" y="0"/>
                  </a:moveTo>
                  <a:lnTo>
                    <a:pt x="1670135" y="0"/>
                  </a:lnTo>
                  <a:cubicBezTo>
                    <a:pt x="1703328" y="0"/>
                    <a:pt x="1730237" y="26908"/>
                    <a:pt x="1730237" y="60102"/>
                  </a:cubicBezTo>
                  <a:lnTo>
                    <a:pt x="1730237" y="246508"/>
                  </a:lnTo>
                  <a:cubicBezTo>
                    <a:pt x="1730237" y="262448"/>
                    <a:pt x="1723904" y="277735"/>
                    <a:pt x="1712633" y="289006"/>
                  </a:cubicBezTo>
                  <a:cubicBezTo>
                    <a:pt x="1701362" y="300277"/>
                    <a:pt x="1686075" y="306609"/>
                    <a:pt x="1670135" y="306609"/>
                  </a:cubicBezTo>
                  <a:lnTo>
                    <a:pt x="60102" y="306609"/>
                  </a:lnTo>
                  <a:cubicBezTo>
                    <a:pt x="44162" y="306609"/>
                    <a:pt x="28875" y="300277"/>
                    <a:pt x="17603" y="289006"/>
                  </a:cubicBezTo>
                  <a:cubicBezTo>
                    <a:pt x="6332" y="277735"/>
                    <a:pt x="0" y="262448"/>
                    <a:pt x="0" y="246508"/>
                  </a:cubicBezTo>
                  <a:lnTo>
                    <a:pt x="0" y="60102"/>
                  </a:lnTo>
                  <a:cubicBezTo>
                    <a:pt x="0" y="44162"/>
                    <a:pt x="6332" y="28875"/>
                    <a:pt x="17603" y="17603"/>
                  </a:cubicBezTo>
                  <a:cubicBezTo>
                    <a:pt x="28875" y="6332"/>
                    <a:pt x="44162" y="0"/>
                    <a:pt x="60102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3023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3063954"/>
            <a:ext cx="16230600" cy="4159091"/>
          </a:xfrm>
          <a:custGeom>
            <a:avLst/>
            <a:gdLst/>
            <a:ahLst/>
            <a:cxnLst/>
            <a:rect r="r" b="b" t="t" l="l"/>
            <a:pathLst>
              <a:path h="4159091" w="16230600">
                <a:moveTo>
                  <a:pt x="0" y="0"/>
                </a:moveTo>
                <a:lnTo>
                  <a:pt x="16230600" y="0"/>
                </a:lnTo>
                <a:lnTo>
                  <a:pt x="16230600" y="4159092"/>
                </a:lnTo>
                <a:lnTo>
                  <a:pt x="0" y="41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ElasticNet Pipeline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395913"/>
            <a:ext cx="7820158" cy="2033578"/>
            <a:chOff x="0" y="0"/>
            <a:chExt cx="2059630" cy="535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9630" cy="535593"/>
            </a:xfrm>
            <a:custGeom>
              <a:avLst/>
              <a:gdLst/>
              <a:ahLst/>
              <a:cxnLst/>
              <a:rect r="r" b="b" t="t" l="l"/>
              <a:pathLst>
                <a:path h="535593" w="205963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986075" y="252259"/>
            <a:ext cx="9822142" cy="6866189"/>
          </a:xfrm>
          <a:custGeom>
            <a:avLst/>
            <a:gdLst/>
            <a:ahLst/>
            <a:cxnLst/>
            <a:rect r="r" b="b" t="t" l="l"/>
            <a:pathLst>
              <a:path h="6866189" w="9822142">
                <a:moveTo>
                  <a:pt x="0" y="0"/>
                </a:moveTo>
                <a:lnTo>
                  <a:pt x="9822141" y="0"/>
                </a:lnTo>
                <a:lnTo>
                  <a:pt x="9822141" y="6866189"/>
                </a:lnTo>
                <a:lnTo>
                  <a:pt x="0" y="6866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86075" y="7633944"/>
            <a:ext cx="9822142" cy="1997033"/>
          </a:xfrm>
          <a:custGeom>
            <a:avLst/>
            <a:gdLst/>
            <a:ahLst/>
            <a:cxnLst/>
            <a:rect r="r" b="b" t="t" l="l"/>
            <a:pathLst>
              <a:path h="1997033" w="9822142">
                <a:moveTo>
                  <a:pt x="0" y="0"/>
                </a:moveTo>
                <a:lnTo>
                  <a:pt x="9822141" y="0"/>
                </a:lnTo>
                <a:lnTo>
                  <a:pt x="9822141" y="1997033"/>
                </a:lnTo>
                <a:lnTo>
                  <a:pt x="0" y="1997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723514" y="318934"/>
            <a:ext cx="6709589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2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5903007" cy="1164158"/>
            <a:chOff x="0" y="0"/>
            <a:chExt cx="1554701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4701" cy="306609"/>
            </a:xfrm>
            <a:custGeom>
              <a:avLst/>
              <a:gdLst/>
              <a:ahLst/>
              <a:cxnLst/>
              <a:rect r="r" b="b" t="t" l="l"/>
              <a:pathLst>
                <a:path h="306609" w="1554701">
                  <a:moveTo>
                    <a:pt x="66888" y="0"/>
                  </a:moveTo>
                  <a:lnTo>
                    <a:pt x="1487814" y="0"/>
                  </a:lnTo>
                  <a:cubicBezTo>
                    <a:pt x="1505553" y="0"/>
                    <a:pt x="1522567" y="7047"/>
                    <a:pt x="1535110" y="19591"/>
                  </a:cubicBezTo>
                  <a:cubicBezTo>
                    <a:pt x="1547654" y="32135"/>
                    <a:pt x="1554701" y="49148"/>
                    <a:pt x="1554701" y="66888"/>
                  </a:cubicBezTo>
                  <a:lnTo>
                    <a:pt x="1554701" y="239722"/>
                  </a:lnTo>
                  <a:cubicBezTo>
                    <a:pt x="1554701" y="257462"/>
                    <a:pt x="1547654" y="274475"/>
                    <a:pt x="1535110" y="287019"/>
                  </a:cubicBezTo>
                  <a:cubicBezTo>
                    <a:pt x="1522567" y="299562"/>
                    <a:pt x="1505553" y="306609"/>
                    <a:pt x="1487814" y="306609"/>
                  </a:cubicBezTo>
                  <a:lnTo>
                    <a:pt x="66888" y="306609"/>
                  </a:lnTo>
                  <a:cubicBezTo>
                    <a:pt x="49148" y="306609"/>
                    <a:pt x="32135" y="299562"/>
                    <a:pt x="19591" y="287019"/>
                  </a:cubicBezTo>
                  <a:cubicBezTo>
                    <a:pt x="7047" y="274475"/>
                    <a:pt x="0" y="257462"/>
                    <a:pt x="0" y="239722"/>
                  </a:cubicBezTo>
                  <a:lnTo>
                    <a:pt x="0" y="66888"/>
                  </a:lnTo>
                  <a:cubicBezTo>
                    <a:pt x="0" y="49148"/>
                    <a:pt x="7047" y="32135"/>
                    <a:pt x="19591" y="19591"/>
                  </a:cubicBezTo>
                  <a:cubicBezTo>
                    <a:pt x="32135" y="7047"/>
                    <a:pt x="49148" y="0"/>
                    <a:pt x="66888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54701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188941"/>
            <a:ext cx="16230600" cy="5985034"/>
          </a:xfrm>
          <a:custGeom>
            <a:avLst/>
            <a:gdLst/>
            <a:ahLst/>
            <a:cxnLst/>
            <a:rect r="r" b="b" t="t" l="l"/>
            <a:pathLst>
              <a:path h="5985034" w="16230600">
                <a:moveTo>
                  <a:pt x="0" y="0"/>
                </a:moveTo>
                <a:lnTo>
                  <a:pt x="16230600" y="0"/>
                </a:lnTo>
                <a:lnTo>
                  <a:pt x="16230600" y="5985034"/>
                </a:lnTo>
                <a:lnTo>
                  <a:pt x="0" y="5985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22844" y="7269225"/>
            <a:ext cx="9359489" cy="2896259"/>
          </a:xfrm>
          <a:custGeom>
            <a:avLst/>
            <a:gdLst/>
            <a:ahLst/>
            <a:cxnLst/>
            <a:rect r="r" b="b" t="t" l="l"/>
            <a:pathLst>
              <a:path h="2896259" w="9359489">
                <a:moveTo>
                  <a:pt x="0" y="0"/>
                </a:moveTo>
                <a:lnTo>
                  <a:pt x="9359489" y="0"/>
                </a:lnTo>
                <a:lnTo>
                  <a:pt x="9359489" y="2896259"/>
                </a:lnTo>
                <a:lnTo>
                  <a:pt x="0" y="2896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ElasticNet result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7630750" cy="1164158"/>
            <a:chOff x="0" y="0"/>
            <a:chExt cx="2009745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9745" cy="306609"/>
            </a:xfrm>
            <a:custGeom>
              <a:avLst/>
              <a:gdLst/>
              <a:ahLst/>
              <a:cxnLst/>
              <a:rect r="r" b="b" t="t" l="l"/>
              <a:pathLst>
                <a:path h="306609" w="2009745">
                  <a:moveTo>
                    <a:pt x="51743" y="0"/>
                  </a:moveTo>
                  <a:lnTo>
                    <a:pt x="1958002" y="0"/>
                  </a:lnTo>
                  <a:cubicBezTo>
                    <a:pt x="1986579" y="0"/>
                    <a:pt x="2009745" y="23166"/>
                    <a:pt x="2009745" y="51743"/>
                  </a:cubicBezTo>
                  <a:lnTo>
                    <a:pt x="2009745" y="254866"/>
                  </a:lnTo>
                  <a:cubicBezTo>
                    <a:pt x="2009745" y="283443"/>
                    <a:pt x="1986579" y="306609"/>
                    <a:pt x="1958002" y="306609"/>
                  </a:cubicBezTo>
                  <a:lnTo>
                    <a:pt x="51743" y="306609"/>
                  </a:lnTo>
                  <a:cubicBezTo>
                    <a:pt x="23166" y="306609"/>
                    <a:pt x="0" y="283443"/>
                    <a:pt x="0" y="254866"/>
                  </a:cubicBezTo>
                  <a:lnTo>
                    <a:pt x="0" y="51743"/>
                  </a:lnTo>
                  <a:cubicBezTo>
                    <a:pt x="0" y="23166"/>
                    <a:pt x="23166" y="0"/>
                    <a:pt x="51743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9745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92295" y="3493898"/>
            <a:ext cx="17503410" cy="3299204"/>
          </a:xfrm>
          <a:custGeom>
            <a:avLst/>
            <a:gdLst/>
            <a:ahLst/>
            <a:cxnLst/>
            <a:rect r="r" b="b" t="t" l="l"/>
            <a:pathLst>
              <a:path h="3299204" w="17503410">
                <a:moveTo>
                  <a:pt x="0" y="0"/>
                </a:moveTo>
                <a:lnTo>
                  <a:pt x="17503410" y="0"/>
                </a:lnTo>
                <a:lnTo>
                  <a:pt x="17503410" y="3299204"/>
                </a:lnTo>
                <a:lnTo>
                  <a:pt x="0" y="3299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Tree based model Pipline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6750579" cy="1164158"/>
            <a:chOff x="0" y="0"/>
            <a:chExt cx="1777930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77930" cy="306609"/>
            </a:xfrm>
            <a:custGeom>
              <a:avLst/>
              <a:gdLst/>
              <a:ahLst/>
              <a:cxnLst/>
              <a:rect r="r" b="b" t="t" l="l"/>
              <a:pathLst>
                <a:path h="306609" w="1777930">
                  <a:moveTo>
                    <a:pt x="58489" y="0"/>
                  </a:moveTo>
                  <a:lnTo>
                    <a:pt x="1719441" y="0"/>
                  </a:lnTo>
                  <a:cubicBezTo>
                    <a:pt x="1734953" y="0"/>
                    <a:pt x="1749830" y="6162"/>
                    <a:pt x="1760799" y="17131"/>
                  </a:cubicBezTo>
                  <a:cubicBezTo>
                    <a:pt x="1771768" y="28100"/>
                    <a:pt x="1777930" y="42977"/>
                    <a:pt x="1777930" y="58489"/>
                  </a:cubicBezTo>
                  <a:lnTo>
                    <a:pt x="1777930" y="248120"/>
                  </a:lnTo>
                  <a:cubicBezTo>
                    <a:pt x="1777930" y="263632"/>
                    <a:pt x="1771768" y="278509"/>
                    <a:pt x="1760799" y="289478"/>
                  </a:cubicBezTo>
                  <a:cubicBezTo>
                    <a:pt x="1749830" y="300447"/>
                    <a:pt x="1734953" y="306609"/>
                    <a:pt x="1719441" y="306609"/>
                  </a:cubicBezTo>
                  <a:lnTo>
                    <a:pt x="58489" y="306609"/>
                  </a:lnTo>
                  <a:cubicBezTo>
                    <a:pt x="42977" y="306609"/>
                    <a:pt x="28100" y="300447"/>
                    <a:pt x="17131" y="289478"/>
                  </a:cubicBezTo>
                  <a:cubicBezTo>
                    <a:pt x="6162" y="278509"/>
                    <a:pt x="0" y="263632"/>
                    <a:pt x="0" y="248120"/>
                  </a:cubicBezTo>
                  <a:lnTo>
                    <a:pt x="0" y="58489"/>
                  </a:lnTo>
                  <a:cubicBezTo>
                    <a:pt x="0" y="42977"/>
                    <a:pt x="6162" y="28100"/>
                    <a:pt x="17131" y="17131"/>
                  </a:cubicBezTo>
                  <a:cubicBezTo>
                    <a:pt x="28100" y="6162"/>
                    <a:pt x="42977" y="0"/>
                    <a:pt x="58489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7793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25655" y="1162050"/>
            <a:ext cx="15036690" cy="5544779"/>
          </a:xfrm>
          <a:custGeom>
            <a:avLst/>
            <a:gdLst/>
            <a:ahLst/>
            <a:cxnLst/>
            <a:rect r="r" b="b" t="t" l="l"/>
            <a:pathLst>
              <a:path h="5544779" w="15036690">
                <a:moveTo>
                  <a:pt x="0" y="0"/>
                </a:moveTo>
                <a:lnTo>
                  <a:pt x="15036690" y="0"/>
                </a:lnTo>
                <a:lnTo>
                  <a:pt x="15036690" y="5544779"/>
                </a:lnTo>
                <a:lnTo>
                  <a:pt x="0" y="554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26237" y="6925904"/>
            <a:ext cx="9235526" cy="3078509"/>
          </a:xfrm>
          <a:custGeom>
            <a:avLst/>
            <a:gdLst/>
            <a:ahLst/>
            <a:cxnLst/>
            <a:rect r="r" b="b" t="t" l="l"/>
            <a:pathLst>
              <a:path h="3078509" w="9235526">
                <a:moveTo>
                  <a:pt x="0" y="0"/>
                </a:moveTo>
                <a:lnTo>
                  <a:pt x="9235526" y="0"/>
                </a:lnTo>
                <a:lnTo>
                  <a:pt x="9235526" y="3078509"/>
                </a:lnTo>
                <a:lnTo>
                  <a:pt x="0" y="3078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Decision Tree result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1021039" cy="1164158"/>
            <a:chOff x="0" y="0"/>
            <a:chExt cx="2902660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02660" cy="306609"/>
            </a:xfrm>
            <a:custGeom>
              <a:avLst/>
              <a:gdLst/>
              <a:ahLst/>
              <a:cxnLst/>
              <a:rect r="r" b="b" t="t" l="l"/>
              <a:pathLst>
                <a:path h="306609" w="2902660">
                  <a:moveTo>
                    <a:pt x="35826" y="0"/>
                  </a:moveTo>
                  <a:lnTo>
                    <a:pt x="2866835" y="0"/>
                  </a:lnTo>
                  <a:cubicBezTo>
                    <a:pt x="2876336" y="0"/>
                    <a:pt x="2885449" y="3774"/>
                    <a:pt x="2892167" y="10493"/>
                  </a:cubicBezTo>
                  <a:cubicBezTo>
                    <a:pt x="2898886" y="17212"/>
                    <a:pt x="2902660" y="26324"/>
                    <a:pt x="2902660" y="35826"/>
                  </a:cubicBezTo>
                  <a:lnTo>
                    <a:pt x="2902660" y="270784"/>
                  </a:lnTo>
                  <a:cubicBezTo>
                    <a:pt x="2902660" y="280285"/>
                    <a:pt x="2898886" y="289398"/>
                    <a:pt x="2892167" y="296116"/>
                  </a:cubicBezTo>
                  <a:cubicBezTo>
                    <a:pt x="2885449" y="302835"/>
                    <a:pt x="2876336" y="306609"/>
                    <a:pt x="2866835" y="306609"/>
                  </a:cubicBezTo>
                  <a:lnTo>
                    <a:pt x="35826" y="306609"/>
                  </a:lnTo>
                  <a:cubicBezTo>
                    <a:pt x="26324" y="306609"/>
                    <a:pt x="17212" y="302835"/>
                    <a:pt x="10493" y="296116"/>
                  </a:cubicBezTo>
                  <a:cubicBezTo>
                    <a:pt x="3774" y="289398"/>
                    <a:pt x="0" y="280285"/>
                    <a:pt x="0" y="270784"/>
                  </a:cubicBezTo>
                  <a:lnTo>
                    <a:pt x="0" y="35826"/>
                  </a:lnTo>
                  <a:cubicBezTo>
                    <a:pt x="0" y="26324"/>
                    <a:pt x="3774" y="17212"/>
                    <a:pt x="10493" y="10493"/>
                  </a:cubicBezTo>
                  <a:cubicBezTo>
                    <a:pt x="17212" y="3774"/>
                    <a:pt x="26324" y="0"/>
                    <a:pt x="35826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90266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1843702"/>
            <a:ext cx="9069226" cy="6593777"/>
          </a:xfrm>
          <a:custGeom>
            <a:avLst/>
            <a:gdLst/>
            <a:ahLst/>
            <a:cxnLst/>
            <a:rect r="r" b="b" t="t" l="l"/>
            <a:pathLst>
              <a:path h="6593777" w="9069226">
                <a:moveTo>
                  <a:pt x="0" y="0"/>
                </a:moveTo>
                <a:lnTo>
                  <a:pt x="9069226" y="0"/>
                </a:lnTo>
                <a:lnTo>
                  <a:pt x="9069226" y="6593777"/>
                </a:lnTo>
                <a:lnTo>
                  <a:pt x="0" y="6593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2968" b="-9664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Comparison, ElasticNet with Decision Tree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858092" y="1843702"/>
            <a:ext cx="9429908" cy="6593777"/>
          </a:xfrm>
          <a:custGeom>
            <a:avLst/>
            <a:gdLst/>
            <a:ahLst/>
            <a:cxnLst/>
            <a:rect r="r" b="b" t="t" l="l"/>
            <a:pathLst>
              <a:path h="6593777" w="9429908">
                <a:moveTo>
                  <a:pt x="0" y="0"/>
                </a:moveTo>
                <a:lnTo>
                  <a:pt x="9429908" y="0"/>
                </a:lnTo>
                <a:lnTo>
                  <a:pt x="9429908" y="6593777"/>
                </a:lnTo>
                <a:lnTo>
                  <a:pt x="0" y="6593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4515" r="-49998" b="0"/>
            </a:stretch>
          </a:blipFill>
        </p:spPr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6938384" cy="1164158"/>
            <a:chOff x="0" y="0"/>
            <a:chExt cx="1827393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27393" cy="306609"/>
            </a:xfrm>
            <a:custGeom>
              <a:avLst/>
              <a:gdLst/>
              <a:ahLst/>
              <a:cxnLst/>
              <a:rect r="r" b="b" t="t" l="l"/>
              <a:pathLst>
                <a:path h="306609" w="1827393">
                  <a:moveTo>
                    <a:pt x="56906" y="0"/>
                  </a:moveTo>
                  <a:lnTo>
                    <a:pt x="1770487" y="0"/>
                  </a:lnTo>
                  <a:cubicBezTo>
                    <a:pt x="1785580" y="0"/>
                    <a:pt x="1800054" y="5995"/>
                    <a:pt x="1810726" y="16667"/>
                  </a:cubicBezTo>
                  <a:cubicBezTo>
                    <a:pt x="1821398" y="27339"/>
                    <a:pt x="1827393" y="41814"/>
                    <a:pt x="1827393" y="56906"/>
                  </a:cubicBezTo>
                  <a:lnTo>
                    <a:pt x="1827393" y="249703"/>
                  </a:lnTo>
                  <a:cubicBezTo>
                    <a:pt x="1827393" y="264796"/>
                    <a:pt x="1821398" y="279270"/>
                    <a:pt x="1810726" y="289942"/>
                  </a:cubicBezTo>
                  <a:cubicBezTo>
                    <a:pt x="1800054" y="300614"/>
                    <a:pt x="1785580" y="306609"/>
                    <a:pt x="1770487" y="306609"/>
                  </a:cubicBezTo>
                  <a:lnTo>
                    <a:pt x="56906" y="306609"/>
                  </a:lnTo>
                  <a:cubicBezTo>
                    <a:pt x="41814" y="306609"/>
                    <a:pt x="27339" y="300614"/>
                    <a:pt x="16667" y="289942"/>
                  </a:cubicBezTo>
                  <a:cubicBezTo>
                    <a:pt x="5995" y="279270"/>
                    <a:pt x="0" y="264796"/>
                    <a:pt x="0" y="249703"/>
                  </a:cubicBezTo>
                  <a:lnTo>
                    <a:pt x="0" y="56906"/>
                  </a:lnTo>
                  <a:cubicBezTo>
                    <a:pt x="0" y="41814"/>
                    <a:pt x="5995" y="27339"/>
                    <a:pt x="16667" y="16667"/>
                  </a:cubicBezTo>
                  <a:cubicBezTo>
                    <a:pt x="27339" y="5995"/>
                    <a:pt x="41814" y="0"/>
                    <a:pt x="56906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27393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76764" y="1174818"/>
            <a:ext cx="15734473" cy="5821755"/>
          </a:xfrm>
          <a:custGeom>
            <a:avLst/>
            <a:gdLst/>
            <a:ahLst/>
            <a:cxnLst/>
            <a:rect r="r" b="b" t="t" l="l"/>
            <a:pathLst>
              <a:path h="5821755" w="15734473">
                <a:moveTo>
                  <a:pt x="0" y="0"/>
                </a:moveTo>
                <a:lnTo>
                  <a:pt x="15734472" y="0"/>
                </a:lnTo>
                <a:lnTo>
                  <a:pt x="15734472" y="5821755"/>
                </a:lnTo>
                <a:lnTo>
                  <a:pt x="0" y="5821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28748" y="7103966"/>
            <a:ext cx="9230503" cy="3087784"/>
          </a:xfrm>
          <a:custGeom>
            <a:avLst/>
            <a:gdLst/>
            <a:ahLst/>
            <a:cxnLst/>
            <a:rect r="r" b="b" t="t" l="l"/>
            <a:pathLst>
              <a:path h="3087784" w="9230503">
                <a:moveTo>
                  <a:pt x="0" y="0"/>
                </a:moveTo>
                <a:lnTo>
                  <a:pt x="9230504" y="0"/>
                </a:lnTo>
                <a:lnTo>
                  <a:pt x="9230504" y="3087784"/>
                </a:lnTo>
                <a:lnTo>
                  <a:pt x="0" y="308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 result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1999007" cy="1164158"/>
            <a:chOff x="0" y="0"/>
            <a:chExt cx="3160232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60232" cy="306609"/>
            </a:xfrm>
            <a:custGeom>
              <a:avLst/>
              <a:gdLst/>
              <a:ahLst/>
              <a:cxnLst/>
              <a:rect r="r" b="b" t="t" l="l"/>
              <a:pathLst>
                <a:path h="306609" w="3160232">
                  <a:moveTo>
                    <a:pt x="32906" y="0"/>
                  </a:moveTo>
                  <a:lnTo>
                    <a:pt x="3127326" y="0"/>
                  </a:lnTo>
                  <a:cubicBezTo>
                    <a:pt x="3136054" y="0"/>
                    <a:pt x="3144423" y="3467"/>
                    <a:pt x="3150594" y="9638"/>
                  </a:cubicBezTo>
                  <a:cubicBezTo>
                    <a:pt x="3156765" y="15809"/>
                    <a:pt x="3160232" y="24179"/>
                    <a:pt x="3160232" y="32906"/>
                  </a:cubicBezTo>
                  <a:lnTo>
                    <a:pt x="3160232" y="273704"/>
                  </a:lnTo>
                  <a:cubicBezTo>
                    <a:pt x="3160232" y="282431"/>
                    <a:pt x="3156765" y="290800"/>
                    <a:pt x="3150594" y="296972"/>
                  </a:cubicBezTo>
                  <a:cubicBezTo>
                    <a:pt x="3144423" y="303143"/>
                    <a:pt x="3136054" y="306609"/>
                    <a:pt x="3127326" y="306609"/>
                  </a:cubicBezTo>
                  <a:lnTo>
                    <a:pt x="32906" y="306609"/>
                  </a:lnTo>
                  <a:cubicBezTo>
                    <a:pt x="24179" y="306609"/>
                    <a:pt x="15809" y="303143"/>
                    <a:pt x="9638" y="296972"/>
                  </a:cubicBezTo>
                  <a:cubicBezTo>
                    <a:pt x="3467" y="290800"/>
                    <a:pt x="0" y="282431"/>
                    <a:pt x="0" y="273704"/>
                  </a:cubicBezTo>
                  <a:lnTo>
                    <a:pt x="0" y="32906"/>
                  </a:lnTo>
                  <a:cubicBezTo>
                    <a:pt x="0" y="24179"/>
                    <a:pt x="3467" y="15809"/>
                    <a:pt x="9638" y="9638"/>
                  </a:cubicBezTo>
                  <a:cubicBezTo>
                    <a:pt x="15809" y="3467"/>
                    <a:pt x="24179" y="0"/>
                    <a:pt x="32906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160232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2356208"/>
            <a:ext cx="8233363" cy="6586755"/>
          </a:xfrm>
          <a:custGeom>
            <a:avLst/>
            <a:gdLst/>
            <a:ahLst/>
            <a:cxnLst/>
            <a:rect r="r" b="b" t="t" l="l"/>
            <a:pathLst>
              <a:path h="6586755" w="8233363">
                <a:moveTo>
                  <a:pt x="0" y="0"/>
                </a:moveTo>
                <a:lnTo>
                  <a:pt x="8233363" y="0"/>
                </a:lnTo>
                <a:lnTo>
                  <a:pt x="8233363" y="6586755"/>
                </a:lnTo>
                <a:lnTo>
                  <a:pt x="0" y="65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9998" b="-8749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Comparison, Decision Tree with Random Forest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178795" y="2356208"/>
            <a:ext cx="9109205" cy="6586755"/>
          </a:xfrm>
          <a:custGeom>
            <a:avLst/>
            <a:gdLst/>
            <a:ahLst/>
            <a:cxnLst/>
            <a:rect r="r" b="b" t="t" l="l"/>
            <a:pathLst>
              <a:path h="6586755" w="9109205">
                <a:moveTo>
                  <a:pt x="0" y="0"/>
                </a:moveTo>
                <a:lnTo>
                  <a:pt x="9109205" y="0"/>
                </a:lnTo>
                <a:lnTo>
                  <a:pt x="9109205" y="6586755"/>
                </a:lnTo>
                <a:lnTo>
                  <a:pt x="0" y="65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7440" r="-49998" b="0"/>
            </a:stretch>
          </a:blipFill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8706515" cy="1164158"/>
            <a:chOff x="0" y="0"/>
            <a:chExt cx="2293074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93074" cy="306609"/>
            </a:xfrm>
            <a:custGeom>
              <a:avLst/>
              <a:gdLst/>
              <a:ahLst/>
              <a:cxnLst/>
              <a:rect r="r" b="b" t="t" l="l"/>
              <a:pathLst>
                <a:path h="306609" w="2293074">
                  <a:moveTo>
                    <a:pt x="45350" y="0"/>
                  </a:moveTo>
                  <a:lnTo>
                    <a:pt x="2247724" y="0"/>
                  </a:lnTo>
                  <a:cubicBezTo>
                    <a:pt x="2259752" y="0"/>
                    <a:pt x="2271286" y="4778"/>
                    <a:pt x="2279791" y="13283"/>
                  </a:cubicBezTo>
                  <a:cubicBezTo>
                    <a:pt x="2288296" y="21787"/>
                    <a:pt x="2293074" y="33322"/>
                    <a:pt x="2293074" y="45350"/>
                  </a:cubicBezTo>
                  <a:lnTo>
                    <a:pt x="2293074" y="261260"/>
                  </a:lnTo>
                  <a:cubicBezTo>
                    <a:pt x="2293074" y="286306"/>
                    <a:pt x="2272770" y="306609"/>
                    <a:pt x="2247724" y="306609"/>
                  </a:cubicBezTo>
                  <a:lnTo>
                    <a:pt x="45350" y="306609"/>
                  </a:lnTo>
                  <a:cubicBezTo>
                    <a:pt x="20304" y="306609"/>
                    <a:pt x="0" y="286306"/>
                    <a:pt x="0" y="261260"/>
                  </a:cubicBezTo>
                  <a:lnTo>
                    <a:pt x="0" y="45350"/>
                  </a:lnTo>
                  <a:cubicBezTo>
                    <a:pt x="0" y="20304"/>
                    <a:pt x="20304" y="0"/>
                    <a:pt x="4535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93074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028700"/>
            <a:ext cx="16280090" cy="6003283"/>
          </a:xfrm>
          <a:custGeom>
            <a:avLst/>
            <a:gdLst/>
            <a:ahLst/>
            <a:cxnLst/>
            <a:rect r="r" b="b" t="t" l="l"/>
            <a:pathLst>
              <a:path h="6003283" w="16280090">
                <a:moveTo>
                  <a:pt x="0" y="0"/>
                </a:moveTo>
                <a:lnTo>
                  <a:pt x="16280090" y="0"/>
                </a:lnTo>
                <a:lnTo>
                  <a:pt x="16280090" y="6003283"/>
                </a:lnTo>
                <a:lnTo>
                  <a:pt x="0" y="6003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23742" y="7089133"/>
            <a:ext cx="9490005" cy="3466409"/>
          </a:xfrm>
          <a:custGeom>
            <a:avLst/>
            <a:gdLst/>
            <a:ahLst/>
            <a:cxnLst/>
            <a:rect r="r" b="b" t="t" l="l"/>
            <a:pathLst>
              <a:path h="3466409" w="9490005">
                <a:moveTo>
                  <a:pt x="0" y="0"/>
                </a:moveTo>
                <a:lnTo>
                  <a:pt x="9490006" y="0"/>
                </a:lnTo>
                <a:lnTo>
                  <a:pt x="9490006" y="3466409"/>
                </a:lnTo>
                <a:lnTo>
                  <a:pt x="0" y="3466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XGBoost result, first approach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3302964" cy="1164158"/>
            <a:chOff x="0" y="0"/>
            <a:chExt cx="3503661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03661" cy="306609"/>
            </a:xfrm>
            <a:custGeom>
              <a:avLst/>
              <a:gdLst/>
              <a:ahLst/>
              <a:cxnLst/>
              <a:rect r="r" b="b" t="t" l="l"/>
              <a:pathLst>
                <a:path h="306609" w="3503661">
                  <a:moveTo>
                    <a:pt x="29680" y="0"/>
                  </a:moveTo>
                  <a:lnTo>
                    <a:pt x="3473981" y="0"/>
                  </a:lnTo>
                  <a:cubicBezTo>
                    <a:pt x="3490373" y="0"/>
                    <a:pt x="3503661" y="13288"/>
                    <a:pt x="3503661" y="29680"/>
                  </a:cubicBezTo>
                  <a:lnTo>
                    <a:pt x="3503661" y="276929"/>
                  </a:lnTo>
                  <a:cubicBezTo>
                    <a:pt x="3503661" y="293321"/>
                    <a:pt x="3490373" y="306609"/>
                    <a:pt x="3473981" y="306609"/>
                  </a:cubicBezTo>
                  <a:lnTo>
                    <a:pt x="29680" y="306609"/>
                  </a:lnTo>
                  <a:cubicBezTo>
                    <a:pt x="13288" y="306609"/>
                    <a:pt x="0" y="293321"/>
                    <a:pt x="0" y="276929"/>
                  </a:cubicBezTo>
                  <a:lnTo>
                    <a:pt x="0" y="29680"/>
                  </a:lnTo>
                  <a:cubicBezTo>
                    <a:pt x="0" y="13288"/>
                    <a:pt x="13288" y="0"/>
                    <a:pt x="2968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503661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4795" y="2671545"/>
            <a:ext cx="9109205" cy="6586755"/>
          </a:xfrm>
          <a:custGeom>
            <a:avLst/>
            <a:gdLst/>
            <a:ahLst/>
            <a:cxnLst/>
            <a:rect r="r" b="b" t="t" l="l"/>
            <a:pathLst>
              <a:path h="6586755" w="9109205">
                <a:moveTo>
                  <a:pt x="0" y="0"/>
                </a:moveTo>
                <a:lnTo>
                  <a:pt x="9109205" y="0"/>
                </a:lnTo>
                <a:lnTo>
                  <a:pt x="9109205" y="6586755"/>
                </a:lnTo>
                <a:lnTo>
                  <a:pt x="0" y="65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7440" r="-4999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10873" y="2671545"/>
            <a:ext cx="8377127" cy="6586755"/>
          </a:xfrm>
          <a:custGeom>
            <a:avLst/>
            <a:gdLst/>
            <a:ahLst/>
            <a:cxnLst/>
            <a:rect r="r" b="b" t="t" l="l"/>
            <a:pathLst>
              <a:path h="6586755" w="8377127">
                <a:moveTo>
                  <a:pt x="0" y="0"/>
                </a:moveTo>
                <a:lnTo>
                  <a:pt x="8377127" y="0"/>
                </a:lnTo>
                <a:lnTo>
                  <a:pt x="8377127" y="6586755"/>
                </a:lnTo>
                <a:lnTo>
                  <a:pt x="0" y="6586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999" r="-5725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Comparison, Random Forest with XGBoost (Phase one)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1553636" cy="1164158"/>
            <a:chOff x="0" y="0"/>
            <a:chExt cx="3042933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2933" cy="306609"/>
            </a:xfrm>
            <a:custGeom>
              <a:avLst/>
              <a:gdLst/>
              <a:ahLst/>
              <a:cxnLst/>
              <a:rect r="r" b="b" t="t" l="l"/>
              <a:pathLst>
                <a:path h="306609" w="3042933">
                  <a:moveTo>
                    <a:pt x="34174" y="0"/>
                  </a:moveTo>
                  <a:lnTo>
                    <a:pt x="3008759" y="0"/>
                  </a:lnTo>
                  <a:cubicBezTo>
                    <a:pt x="3027633" y="0"/>
                    <a:pt x="3042933" y="15300"/>
                    <a:pt x="3042933" y="34174"/>
                  </a:cubicBezTo>
                  <a:lnTo>
                    <a:pt x="3042933" y="272435"/>
                  </a:lnTo>
                  <a:cubicBezTo>
                    <a:pt x="3042933" y="281499"/>
                    <a:pt x="3039333" y="290191"/>
                    <a:pt x="3032924" y="296600"/>
                  </a:cubicBezTo>
                  <a:cubicBezTo>
                    <a:pt x="3026515" y="303009"/>
                    <a:pt x="3017822" y="306609"/>
                    <a:pt x="3008759" y="306609"/>
                  </a:cubicBezTo>
                  <a:lnTo>
                    <a:pt x="34174" y="306609"/>
                  </a:lnTo>
                  <a:cubicBezTo>
                    <a:pt x="15300" y="306609"/>
                    <a:pt x="0" y="291309"/>
                    <a:pt x="0" y="272435"/>
                  </a:cubicBezTo>
                  <a:lnTo>
                    <a:pt x="0" y="34174"/>
                  </a:lnTo>
                  <a:cubicBezTo>
                    <a:pt x="0" y="15300"/>
                    <a:pt x="15300" y="0"/>
                    <a:pt x="34174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042933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13092" y="1028700"/>
            <a:ext cx="15661816" cy="2936591"/>
          </a:xfrm>
          <a:custGeom>
            <a:avLst/>
            <a:gdLst/>
            <a:ahLst/>
            <a:cxnLst/>
            <a:rect r="r" b="b" t="t" l="l"/>
            <a:pathLst>
              <a:path h="2936591" w="15661816">
                <a:moveTo>
                  <a:pt x="0" y="0"/>
                </a:moveTo>
                <a:lnTo>
                  <a:pt x="15661816" y="0"/>
                </a:lnTo>
                <a:lnTo>
                  <a:pt x="15661816" y="2936591"/>
                </a:lnTo>
                <a:lnTo>
                  <a:pt x="0" y="2936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47886" y="4193891"/>
            <a:ext cx="12192229" cy="4011839"/>
          </a:xfrm>
          <a:custGeom>
            <a:avLst/>
            <a:gdLst/>
            <a:ahLst/>
            <a:cxnLst/>
            <a:rect r="r" b="b" t="t" l="l"/>
            <a:pathLst>
              <a:path h="4011839" w="12192229">
                <a:moveTo>
                  <a:pt x="0" y="0"/>
                </a:moveTo>
                <a:lnTo>
                  <a:pt x="12192228" y="0"/>
                </a:lnTo>
                <a:lnTo>
                  <a:pt x="12192228" y="4011838"/>
                </a:lnTo>
                <a:lnTo>
                  <a:pt x="0" y="401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 Approach, remove data entry errors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13092" y="8383181"/>
            <a:ext cx="15661816" cy="1443166"/>
            <a:chOff x="0" y="0"/>
            <a:chExt cx="8048928" cy="7416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048928" cy="741673"/>
            </a:xfrm>
            <a:custGeom>
              <a:avLst/>
              <a:gdLst/>
              <a:ahLst/>
              <a:cxnLst/>
              <a:rect r="r" b="b" t="t" l="l"/>
              <a:pathLst>
                <a:path h="741673" w="8048928">
                  <a:moveTo>
                    <a:pt x="25210" y="0"/>
                  </a:moveTo>
                  <a:lnTo>
                    <a:pt x="8023718" y="0"/>
                  </a:lnTo>
                  <a:cubicBezTo>
                    <a:pt x="8030404" y="0"/>
                    <a:pt x="8036816" y="2656"/>
                    <a:pt x="8041544" y="7384"/>
                  </a:cubicBezTo>
                  <a:cubicBezTo>
                    <a:pt x="8046272" y="12112"/>
                    <a:pt x="8048928" y="18524"/>
                    <a:pt x="8048928" y="25210"/>
                  </a:cubicBezTo>
                  <a:lnTo>
                    <a:pt x="8048928" y="716463"/>
                  </a:lnTo>
                  <a:cubicBezTo>
                    <a:pt x="8048928" y="730386"/>
                    <a:pt x="8037641" y="741673"/>
                    <a:pt x="8023718" y="741673"/>
                  </a:cubicBezTo>
                  <a:lnTo>
                    <a:pt x="25210" y="741673"/>
                  </a:lnTo>
                  <a:cubicBezTo>
                    <a:pt x="11287" y="741673"/>
                    <a:pt x="0" y="730386"/>
                    <a:pt x="0" y="716463"/>
                  </a:cubicBezTo>
                  <a:lnTo>
                    <a:pt x="0" y="25210"/>
                  </a:lnTo>
                  <a:cubicBezTo>
                    <a:pt x="0" y="11287"/>
                    <a:pt x="11287" y="0"/>
                    <a:pt x="2521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048928" cy="779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111276" y="8520054"/>
            <a:ext cx="14065448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the ratio, gained from the following: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movies['gross_to_budget_ratio'] = movies['Worldwide Gross (USD)'] / movies['Production Budget (USD)']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removed around 250 data entry errors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9195499" cy="1164158"/>
            <a:chOff x="0" y="0"/>
            <a:chExt cx="2421860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21860" cy="306609"/>
            </a:xfrm>
            <a:custGeom>
              <a:avLst/>
              <a:gdLst/>
              <a:ahLst/>
              <a:cxnLst/>
              <a:rect r="r" b="b" t="t" l="l"/>
              <a:pathLst>
                <a:path h="306609" w="2421860">
                  <a:moveTo>
                    <a:pt x="42938" y="0"/>
                  </a:moveTo>
                  <a:lnTo>
                    <a:pt x="2378922" y="0"/>
                  </a:lnTo>
                  <a:cubicBezTo>
                    <a:pt x="2390310" y="0"/>
                    <a:pt x="2401231" y="4524"/>
                    <a:pt x="2409283" y="12576"/>
                  </a:cubicBezTo>
                  <a:cubicBezTo>
                    <a:pt x="2417336" y="20629"/>
                    <a:pt x="2421860" y="31550"/>
                    <a:pt x="2421860" y="42938"/>
                  </a:cubicBezTo>
                  <a:lnTo>
                    <a:pt x="2421860" y="263671"/>
                  </a:lnTo>
                  <a:cubicBezTo>
                    <a:pt x="2421860" y="275059"/>
                    <a:pt x="2417336" y="285981"/>
                    <a:pt x="2409283" y="294033"/>
                  </a:cubicBezTo>
                  <a:cubicBezTo>
                    <a:pt x="2401231" y="302086"/>
                    <a:pt x="2390310" y="306609"/>
                    <a:pt x="2378922" y="306609"/>
                  </a:cubicBezTo>
                  <a:lnTo>
                    <a:pt x="42938" y="306609"/>
                  </a:lnTo>
                  <a:cubicBezTo>
                    <a:pt x="31550" y="306609"/>
                    <a:pt x="20629" y="302086"/>
                    <a:pt x="12576" y="294033"/>
                  </a:cubicBezTo>
                  <a:cubicBezTo>
                    <a:pt x="4524" y="285981"/>
                    <a:pt x="0" y="275059"/>
                    <a:pt x="0" y="263671"/>
                  </a:cubicBezTo>
                  <a:lnTo>
                    <a:pt x="0" y="42938"/>
                  </a:lnTo>
                  <a:cubicBezTo>
                    <a:pt x="0" y="31550"/>
                    <a:pt x="4524" y="20629"/>
                    <a:pt x="12576" y="12576"/>
                  </a:cubicBezTo>
                  <a:cubicBezTo>
                    <a:pt x="20629" y="4524"/>
                    <a:pt x="31550" y="0"/>
                    <a:pt x="42938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421860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02654" y="1028700"/>
            <a:ext cx="15519873" cy="5722953"/>
          </a:xfrm>
          <a:custGeom>
            <a:avLst/>
            <a:gdLst/>
            <a:ahLst/>
            <a:cxnLst/>
            <a:rect r="r" b="b" t="t" l="l"/>
            <a:pathLst>
              <a:path h="5722953" w="15519873">
                <a:moveTo>
                  <a:pt x="0" y="0"/>
                </a:moveTo>
                <a:lnTo>
                  <a:pt x="15519873" y="0"/>
                </a:lnTo>
                <a:lnTo>
                  <a:pt x="15519873" y="5722953"/>
                </a:lnTo>
                <a:lnTo>
                  <a:pt x="0" y="5722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49886" y="7141214"/>
            <a:ext cx="9025409" cy="3145786"/>
          </a:xfrm>
          <a:custGeom>
            <a:avLst/>
            <a:gdLst/>
            <a:ahLst/>
            <a:cxnLst/>
            <a:rect r="r" b="b" t="t" l="l"/>
            <a:pathLst>
              <a:path h="3145786" w="9025409">
                <a:moveTo>
                  <a:pt x="0" y="0"/>
                </a:moveTo>
                <a:lnTo>
                  <a:pt x="9025409" y="0"/>
                </a:lnTo>
                <a:lnTo>
                  <a:pt x="9025409" y="3145786"/>
                </a:lnTo>
                <a:lnTo>
                  <a:pt x="0" y="3145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XGBoost result, second approach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2075" y="-1899844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395913"/>
            <a:ext cx="7820158" cy="2033578"/>
            <a:chOff x="0" y="0"/>
            <a:chExt cx="2059630" cy="535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9630" cy="535593"/>
            </a:xfrm>
            <a:custGeom>
              <a:avLst/>
              <a:gdLst/>
              <a:ahLst/>
              <a:cxnLst/>
              <a:rect r="r" b="b" t="t" l="l"/>
              <a:pathLst>
                <a:path h="535593" w="205963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087622" y="2450825"/>
            <a:ext cx="7868822" cy="2710372"/>
          </a:xfrm>
          <a:custGeom>
            <a:avLst/>
            <a:gdLst/>
            <a:ahLst/>
            <a:cxnLst/>
            <a:rect r="r" b="b" t="t" l="l"/>
            <a:pathLst>
              <a:path h="2710372" w="7868822">
                <a:moveTo>
                  <a:pt x="0" y="0"/>
                </a:moveTo>
                <a:lnTo>
                  <a:pt x="7868822" y="0"/>
                </a:lnTo>
                <a:lnTo>
                  <a:pt x="7868822" y="2710372"/>
                </a:lnTo>
                <a:lnTo>
                  <a:pt x="0" y="2710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01307" y="5970822"/>
            <a:ext cx="10485385" cy="2500931"/>
          </a:xfrm>
          <a:custGeom>
            <a:avLst/>
            <a:gdLst/>
            <a:ahLst/>
            <a:cxnLst/>
            <a:rect r="r" b="b" t="t" l="l"/>
            <a:pathLst>
              <a:path h="2500931" w="10485385">
                <a:moveTo>
                  <a:pt x="0" y="0"/>
                </a:moveTo>
                <a:lnTo>
                  <a:pt x="10485386" y="0"/>
                </a:lnTo>
                <a:lnTo>
                  <a:pt x="10485386" y="2500931"/>
                </a:lnTo>
                <a:lnTo>
                  <a:pt x="0" y="2500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55936" y="7514569"/>
            <a:ext cx="1630757" cy="957183"/>
          </a:xfrm>
          <a:custGeom>
            <a:avLst/>
            <a:gdLst/>
            <a:ahLst/>
            <a:cxnLst/>
            <a:rect r="r" b="b" t="t" l="l"/>
            <a:pathLst>
              <a:path h="957183" w="1630757">
                <a:moveTo>
                  <a:pt x="0" y="0"/>
                </a:moveTo>
                <a:lnTo>
                  <a:pt x="1630757" y="0"/>
                </a:lnTo>
                <a:lnTo>
                  <a:pt x="1630757" y="957184"/>
                </a:lnTo>
                <a:lnTo>
                  <a:pt x="0" y="957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03436" y="0"/>
            <a:ext cx="5084564" cy="3813423"/>
          </a:xfrm>
          <a:custGeom>
            <a:avLst/>
            <a:gdLst/>
            <a:ahLst/>
            <a:cxnLst/>
            <a:rect r="r" b="b" t="t" l="l"/>
            <a:pathLst>
              <a:path h="3813423" w="5084564">
                <a:moveTo>
                  <a:pt x="0" y="0"/>
                </a:moveTo>
                <a:lnTo>
                  <a:pt x="5084564" y="0"/>
                </a:lnTo>
                <a:lnTo>
                  <a:pt x="5084564" y="3813423"/>
                </a:lnTo>
                <a:lnTo>
                  <a:pt x="0" y="381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723514" y="318934"/>
            <a:ext cx="6709589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4564" y="8980805"/>
            <a:ext cx="8118872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issue: Each year has only 200 records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14265151" cy="1164158"/>
            <a:chOff x="0" y="0"/>
            <a:chExt cx="3757077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57077" cy="306609"/>
            </a:xfrm>
            <a:custGeom>
              <a:avLst/>
              <a:gdLst/>
              <a:ahLst/>
              <a:cxnLst/>
              <a:rect r="r" b="b" t="t" l="l"/>
              <a:pathLst>
                <a:path h="306609" w="3757077">
                  <a:moveTo>
                    <a:pt x="27678" y="0"/>
                  </a:moveTo>
                  <a:lnTo>
                    <a:pt x="3729398" y="0"/>
                  </a:lnTo>
                  <a:cubicBezTo>
                    <a:pt x="3736739" y="0"/>
                    <a:pt x="3743779" y="2916"/>
                    <a:pt x="3748970" y="8107"/>
                  </a:cubicBezTo>
                  <a:cubicBezTo>
                    <a:pt x="3754161" y="13298"/>
                    <a:pt x="3757077" y="20338"/>
                    <a:pt x="3757077" y="27678"/>
                  </a:cubicBezTo>
                  <a:lnTo>
                    <a:pt x="3757077" y="278931"/>
                  </a:lnTo>
                  <a:cubicBezTo>
                    <a:pt x="3757077" y="286272"/>
                    <a:pt x="3754161" y="293312"/>
                    <a:pt x="3748970" y="298503"/>
                  </a:cubicBezTo>
                  <a:cubicBezTo>
                    <a:pt x="3743779" y="303693"/>
                    <a:pt x="3736739" y="306609"/>
                    <a:pt x="3729398" y="306609"/>
                  </a:cubicBezTo>
                  <a:lnTo>
                    <a:pt x="27678" y="306609"/>
                  </a:lnTo>
                  <a:cubicBezTo>
                    <a:pt x="20338" y="306609"/>
                    <a:pt x="13298" y="303693"/>
                    <a:pt x="8107" y="298503"/>
                  </a:cubicBezTo>
                  <a:cubicBezTo>
                    <a:pt x="2916" y="293312"/>
                    <a:pt x="0" y="286272"/>
                    <a:pt x="0" y="278931"/>
                  </a:cubicBezTo>
                  <a:lnTo>
                    <a:pt x="0" y="27678"/>
                  </a:lnTo>
                  <a:cubicBezTo>
                    <a:pt x="0" y="20338"/>
                    <a:pt x="2916" y="13298"/>
                    <a:pt x="8107" y="8107"/>
                  </a:cubicBezTo>
                  <a:cubicBezTo>
                    <a:pt x="13298" y="2916"/>
                    <a:pt x="20338" y="0"/>
                    <a:pt x="27678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57077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2671545"/>
            <a:ext cx="8377127" cy="6586755"/>
          </a:xfrm>
          <a:custGeom>
            <a:avLst/>
            <a:gdLst/>
            <a:ahLst/>
            <a:cxnLst/>
            <a:rect r="r" b="b" t="t" l="l"/>
            <a:pathLst>
              <a:path h="6586755" w="8377127">
                <a:moveTo>
                  <a:pt x="0" y="0"/>
                </a:moveTo>
                <a:lnTo>
                  <a:pt x="8377127" y="0"/>
                </a:lnTo>
                <a:lnTo>
                  <a:pt x="8377127" y="6586755"/>
                </a:lnTo>
                <a:lnTo>
                  <a:pt x="0" y="65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-5725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43318" y="2671545"/>
            <a:ext cx="8444682" cy="6586755"/>
          </a:xfrm>
          <a:custGeom>
            <a:avLst/>
            <a:gdLst/>
            <a:ahLst/>
            <a:cxnLst/>
            <a:rect r="r" b="b" t="t" l="l"/>
            <a:pathLst>
              <a:path h="6586755" w="8444682">
                <a:moveTo>
                  <a:pt x="0" y="0"/>
                </a:moveTo>
                <a:lnTo>
                  <a:pt x="8444682" y="0"/>
                </a:lnTo>
                <a:lnTo>
                  <a:pt x="8444682" y="6586755"/>
                </a:lnTo>
                <a:lnTo>
                  <a:pt x="0" y="6586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0000" r="-5599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548" y="250397"/>
            <a:ext cx="11695967" cy="42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Comparison, XGBoost (Phase one) with XGBoost (Phase two)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904509" y="-191982"/>
            <a:ext cx="10478982" cy="10478982"/>
          </a:xfrm>
          <a:custGeom>
            <a:avLst/>
            <a:gdLst/>
            <a:ahLst/>
            <a:cxnLst/>
            <a:rect r="r" b="b" t="t" l="l"/>
            <a:pathLst>
              <a:path h="10478982" w="10478982">
                <a:moveTo>
                  <a:pt x="0" y="0"/>
                </a:moveTo>
                <a:lnTo>
                  <a:pt x="10478982" y="0"/>
                </a:lnTo>
                <a:lnTo>
                  <a:pt x="10478982" y="10478982"/>
                </a:lnTo>
                <a:lnTo>
                  <a:pt x="0" y="10478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191982"/>
            <a:ext cx="4481427" cy="1164158"/>
            <a:chOff x="0" y="0"/>
            <a:chExt cx="1180294" cy="306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0294" cy="306609"/>
            </a:xfrm>
            <a:custGeom>
              <a:avLst/>
              <a:gdLst/>
              <a:ahLst/>
              <a:cxnLst/>
              <a:rect r="r" b="b" t="t" l="l"/>
              <a:pathLst>
                <a:path h="306609" w="1180294">
                  <a:moveTo>
                    <a:pt x="88105" y="0"/>
                  </a:moveTo>
                  <a:lnTo>
                    <a:pt x="1092188" y="0"/>
                  </a:lnTo>
                  <a:cubicBezTo>
                    <a:pt x="1115555" y="0"/>
                    <a:pt x="1137965" y="9283"/>
                    <a:pt x="1154488" y="25805"/>
                  </a:cubicBezTo>
                  <a:cubicBezTo>
                    <a:pt x="1171011" y="42328"/>
                    <a:pt x="1180294" y="64738"/>
                    <a:pt x="1180294" y="88105"/>
                  </a:cubicBezTo>
                  <a:lnTo>
                    <a:pt x="1180294" y="218504"/>
                  </a:lnTo>
                  <a:cubicBezTo>
                    <a:pt x="1180294" y="241871"/>
                    <a:pt x="1171011" y="264281"/>
                    <a:pt x="1154488" y="280804"/>
                  </a:cubicBezTo>
                  <a:cubicBezTo>
                    <a:pt x="1137965" y="297327"/>
                    <a:pt x="1115555" y="306609"/>
                    <a:pt x="1092188" y="306609"/>
                  </a:cubicBezTo>
                  <a:lnTo>
                    <a:pt x="88105" y="306609"/>
                  </a:lnTo>
                  <a:cubicBezTo>
                    <a:pt x="64738" y="306609"/>
                    <a:pt x="42328" y="297327"/>
                    <a:pt x="25805" y="280804"/>
                  </a:cubicBezTo>
                  <a:cubicBezTo>
                    <a:pt x="9283" y="264281"/>
                    <a:pt x="0" y="241871"/>
                    <a:pt x="0" y="218504"/>
                  </a:cubicBezTo>
                  <a:lnTo>
                    <a:pt x="0" y="88105"/>
                  </a:lnTo>
                  <a:cubicBezTo>
                    <a:pt x="0" y="64738"/>
                    <a:pt x="9283" y="42328"/>
                    <a:pt x="25805" y="25805"/>
                  </a:cubicBezTo>
                  <a:cubicBezTo>
                    <a:pt x="42328" y="9283"/>
                    <a:pt x="64738" y="0"/>
                    <a:pt x="88105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80294" cy="344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78611" y="6130547"/>
            <a:ext cx="9713833" cy="3127753"/>
          </a:xfrm>
          <a:custGeom>
            <a:avLst/>
            <a:gdLst/>
            <a:ahLst/>
            <a:cxnLst/>
            <a:rect r="r" b="b" t="t" l="l"/>
            <a:pathLst>
              <a:path h="3127753" w="9713833">
                <a:moveTo>
                  <a:pt x="0" y="0"/>
                </a:moveTo>
                <a:lnTo>
                  <a:pt x="9713834" y="0"/>
                </a:lnTo>
                <a:lnTo>
                  <a:pt x="9713834" y="3127753"/>
                </a:lnTo>
                <a:lnTo>
                  <a:pt x="0" y="3127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8611" y="1525828"/>
            <a:ext cx="9713833" cy="3617672"/>
          </a:xfrm>
          <a:custGeom>
            <a:avLst/>
            <a:gdLst/>
            <a:ahLst/>
            <a:cxnLst/>
            <a:rect r="r" b="b" t="t" l="l"/>
            <a:pathLst>
              <a:path h="3617672" w="9713833">
                <a:moveTo>
                  <a:pt x="0" y="0"/>
                </a:moveTo>
                <a:lnTo>
                  <a:pt x="9713834" y="0"/>
                </a:lnTo>
                <a:lnTo>
                  <a:pt x="9713834" y="3617672"/>
                </a:lnTo>
                <a:lnTo>
                  <a:pt x="0" y="3617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994377" y="3034712"/>
            <a:ext cx="6900703" cy="5104452"/>
          </a:xfrm>
          <a:custGeom>
            <a:avLst/>
            <a:gdLst/>
            <a:ahLst/>
            <a:cxnLst/>
            <a:rect r="r" b="b" t="t" l="l"/>
            <a:pathLst>
              <a:path h="5104452" w="6900703">
                <a:moveTo>
                  <a:pt x="0" y="0"/>
                </a:moveTo>
                <a:lnTo>
                  <a:pt x="6900702" y="0"/>
                </a:lnTo>
                <a:lnTo>
                  <a:pt x="6900702" y="5104453"/>
                </a:lnTo>
                <a:lnTo>
                  <a:pt x="0" y="510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8598" y="133239"/>
            <a:ext cx="1912243" cy="56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Bonus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8338" y="-3464241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409636" y="-395913"/>
            <a:ext cx="7820158" cy="2033578"/>
            <a:chOff x="0" y="0"/>
            <a:chExt cx="2059630" cy="5355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59630" cy="535593"/>
            </a:xfrm>
            <a:custGeom>
              <a:avLst/>
              <a:gdLst/>
              <a:ahLst/>
              <a:cxnLst/>
              <a:rect r="r" b="b" t="t" l="l"/>
              <a:pathLst>
                <a:path h="535593" w="2059630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32049" y="6125109"/>
            <a:ext cx="11023902" cy="1726821"/>
          </a:xfrm>
          <a:custGeom>
            <a:avLst/>
            <a:gdLst/>
            <a:ahLst/>
            <a:cxnLst/>
            <a:rect r="r" b="b" t="t" l="l"/>
            <a:pathLst>
              <a:path h="1726821" w="11023902">
                <a:moveTo>
                  <a:pt x="0" y="0"/>
                </a:moveTo>
                <a:lnTo>
                  <a:pt x="11023902" y="0"/>
                </a:lnTo>
                <a:lnTo>
                  <a:pt x="11023902" y="1726821"/>
                </a:lnTo>
                <a:lnTo>
                  <a:pt x="0" y="1726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25194" y="6894746"/>
            <a:ext cx="1630757" cy="957183"/>
          </a:xfrm>
          <a:custGeom>
            <a:avLst/>
            <a:gdLst/>
            <a:ahLst/>
            <a:cxnLst/>
            <a:rect r="r" b="b" t="t" l="l"/>
            <a:pathLst>
              <a:path h="957183" w="1630757">
                <a:moveTo>
                  <a:pt x="0" y="0"/>
                </a:moveTo>
                <a:lnTo>
                  <a:pt x="1630757" y="0"/>
                </a:lnTo>
                <a:lnTo>
                  <a:pt x="1630757" y="957184"/>
                </a:lnTo>
                <a:lnTo>
                  <a:pt x="0" y="957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723514" y="318934"/>
            <a:ext cx="6709589" cy="84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975806" y="2449057"/>
            <a:ext cx="7868822" cy="2710372"/>
          </a:xfrm>
          <a:custGeom>
            <a:avLst/>
            <a:gdLst/>
            <a:ahLst/>
            <a:cxnLst/>
            <a:rect r="r" b="b" t="t" l="l"/>
            <a:pathLst>
              <a:path h="2710372" w="7868822">
                <a:moveTo>
                  <a:pt x="0" y="0"/>
                </a:moveTo>
                <a:lnTo>
                  <a:pt x="7868822" y="0"/>
                </a:lnTo>
                <a:lnTo>
                  <a:pt x="7868822" y="2710372"/>
                </a:lnTo>
                <a:lnTo>
                  <a:pt x="0" y="2710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48921" y="8760459"/>
            <a:ext cx="5790158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issue: Domestic revenue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8755218">
            <a:off x="14914374" y="-959009"/>
            <a:ext cx="4689852" cy="4338113"/>
          </a:xfrm>
          <a:custGeom>
            <a:avLst/>
            <a:gdLst/>
            <a:ahLst/>
            <a:cxnLst/>
            <a:rect r="r" b="b" t="t" l="l"/>
            <a:pathLst>
              <a:path h="4338113" w="4689852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173216">
            <a:off x="-943636" y="8056593"/>
            <a:ext cx="7315200" cy="2819677"/>
          </a:xfrm>
          <a:custGeom>
            <a:avLst/>
            <a:gdLst/>
            <a:ahLst/>
            <a:cxnLst/>
            <a:rect r="r" b="b" t="t" l="l"/>
            <a:pathLst>
              <a:path h="2819677" w="7315200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DAGkoy-WcdU</dc:identifier>
  <dcterms:modified xsi:type="dcterms:W3CDTF">2011-08-01T06:04:30Z</dcterms:modified>
  <cp:revision>1</cp:revision>
  <dc:title>group project</dc:title>
</cp:coreProperties>
</file>